
<file path=[Content_Types].xml><?xml version="1.0" encoding="utf-8"?>
<Types xmlns="http://schemas.openxmlformats.org/package/2006/content-types">
  <Override PartName="/ppt/slideLayouts/slideLayout8.xml" ContentType="application/vnd.openxmlformats-officedocument.presentationml.slideLayout+xml"/>
  <Override PartName="/ppt/notesSlides/notesSlide22.xml" ContentType="application/vnd.openxmlformats-officedocument.presentationml.notesSlide+xml"/>
  <Override PartName="/ppt/notesSlides/notesSlide31.xml" ContentType="application/vnd.openxmlformats-officedocument.presentationml.notesSlide+xml"/>
  <Override PartName="/ppt/slides/slide22.xml" ContentType="application/vnd.openxmlformats-officedocument.presentationml.slide+xml"/>
  <Override PartName="/ppt/slides/slide28.xml" ContentType="application/vnd.openxmlformats-officedocument.presentationml.slide+xml"/>
  <Override PartName="/ppt/notesSlides/notesSlide11.xml" ContentType="application/vnd.openxmlformats-officedocument.presentationml.notesSlide+xml"/>
  <Override PartName="/docProps/app.xml" ContentType="application/vnd.openxmlformats-officedocument.extended-properties+xml"/>
  <Override PartName="/ppt/slides/slide30.xml" ContentType="application/vnd.openxmlformats-officedocument.presentationml.slide+xml"/>
  <Override PartName="/ppt/notesSlides/notesSlide9.xml" ContentType="application/vnd.openxmlformats-officedocument.presentationml.notesSlide+xml"/>
  <Override PartName="/ppt/slides/slide36.xml" ContentType="application/vnd.openxmlformats-officedocument.presentationml.slide+xml"/>
  <Override PartName="/ppt/slides/slide11.xml" ContentType="application/vnd.openxmlformats-officedocument.presentationml.slide+xml"/>
  <Override PartName="/ppt/slides/slide18.xml" ContentType="application/vnd.openxmlformats-officedocument.presentationml.slide+xml"/>
  <Override PartName="/ppt/slides/slide47.xml" ContentType="application/vnd.openxmlformats-officedocument.presentationml.slide+xml"/>
  <Override PartName="/ppt/theme/theme3.xml" ContentType="application/vnd.openxmlformats-officedocument.theme+xml"/>
  <Override PartName="/ppt/notesSlides/notesSlide16.xml" ContentType="application/vnd.openxmlformats-officedocument.presentationml.notesSlide+xml"/>
  <Override PartName="/ppt/notesSlides/notesSlide32.xml" ContentType="application/vnd.openxmlformats-officedocument.presentationml.notesSlide+xml"/>
  <Override PartName="/ppt/slideLayouts/slideLayout3.xml" ContentType="application/vnd.openxmlformats-officedocument.presentationml.slideLayout+xml"/>
  <Override PartName="/ppt/slides/slide21.xml" ContentType="application/vnd.openxmlformats-officedocument.presentationml.slide+xml"/>
  <Override PartName="/ppt/slides/slide23.xml" ContentType="application/vnd.openxmlformats-officedocument.presentationml.slide+xml"/>
  <Override PartName="/ppt/slideLayouts/slideLayout9.xml" ContentType="application/vnd.openxmlformats-officedocument.presentationml.slideLayout+xml"/>
  <Override PartName="/ppt/slides/slide52.xml" ContentType="application/vnd.openxmlformats-officedocument.presentationml.slide+xml"/>
  <Override PartName="/ppt/slides/slide1.xml" ContentType="application/vnd.openxmlformats-officedocument.presentationml.slide+xml"/>
  <Override PartName="/ppt/slides/slide51.xml" ContentType="application/vnd.openxmlformats-officedocument.presentationml.slide+xml"/>
  <Override PartName="/ppt/slides/slide7.xml" ContentType="application/vnd.openxmlformats-officedocument.presentationml.slide+xml"/>
  <Override PartName="/customXml/itemProps3.xml" ContentType="application/vnd.openxmlformats-officedocument.customXmlProperties+xml"/>
  <Override PartName="/ppt/notesMasters/notesMaster1.xml" ContentType="application/vnd.openxmlformats-officedocument.presentationml.notesMaster+xml"/>
  <Override PartName="/ppt/viewProps.xml" ContentType="application/vnd.openxmlformats-officedocument.presentationml.viewProps+xml"/>
  <Override PartName="/ppt/tableStyles.xml" ContentType="application/vnd.openxmlformats-officedocument.presentationml.tableStyles+xml"/>
  <Override PartName="/ppt/notesSlides/notesSlide15.xml" ContentType="application/vnd.openxmlformats-officedocument.presentationml.notesSlide+xml"/>
  <Default Extension="wmf" ContentType="image/x-wmf"/>
  <Override PartName="/customXml/itemProps2.xml" ContentType="application/vnd.openxmlformats-officedocument.customXmlProperties+xml"/>
  <Override PartName="/ppt/notesSlides/notesSlide4.xml" ContentType="application/vnd.openxmlformats-officedocument.presentationml.notesSlide+xml"/>
  <Override PartName="/ppt/handoutMasters/handoutMaster1.xml" ContentType="application/vnd.openxmlformats-officedocument.presentationml.handoutMaster+xml"/>
  <Override PartName="/ppt/slides/slide13.xml" ContentType="application/vnd.openxmlformats-officedocument.presentationml.slide+xml"/>
  <Override PartName="/ppt/notesSlides/notesSlide23.xml" ContentType="application/vnd.openxmlformats-officedocument.presentationml.notesSlide+xml"/>
  <Override PartName="/ppt/notesSlides/notesSlide17.xml" ContentType="application/vnd.openxmlformats-officedocument.presentationml.notesSlide+xml"/>
  <Override PartName="/ppt/notesSlides/notesSlide35.xml" ContentType="application/vnd.openxmlformats-officedocument.presentationml.notesSlide+xml"/>
  <Override PartName="/ppt/notesSlides/notesSlide6.xml" ContentType="application/vnd.openxmlformats-officedocument.presentationml.notesSlide+xml"/>
  <Override PartName="/ppt/slides/slide20.xml" ContentType="application/vnd.openxmlformats-officedocument.presentationml.slide+xml"/>
  <Override PartName="/ppt/slides/slide17.xml" ContentType="application/vnd.openxmlformats-officedocument.presentationml.slide+xml"/>
  <Override PartName="/ppt/slideLayouts/slideLayout4.xml" ContentType="application/vnd.openxmlformats-officedocument.presentationml.slideLayout+xml"/>
  <Override PartName="/ppt/notesSlides/notesSlide13.xml" ContentType="application/vnd.openxmlformats-officedocument.presentationml.notesSlide+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slides/slide43.xml" ContentType="application/vnd.openxmlformats-officedocument.presentationml.slide+xml"/>
  <Override PartName="/ppt/slideLayouts/slideLayout6.xml" ContentType="application/vnd.openxmlformats-officedocument.presentationml.slideLayout+xml"/>
  <Override PartName="/ppt/slides/slide3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notesSlides/notesSlide18.xml" ContentType="application/vnd.openxmlformats-officedocument.presentationml.notesSlide+xml"/>
  <Override PartName="/ppt/commentAuthors.xml" ContentType="application/vnd.openxmlformats-officedocument.presentationml.commentAuthors+xml"/>
  <Default Extension="png" ContentType="image/png"/>
  <Override PartName="/ppt/slides/slide27.xml" ContentType="application/vnd.openxmlformats-officedocument.presentationml.slide+xml"/>
  <Override PartName="/docProps/core.xml" ContentType="application/vnd.openxmlformats-package.core-properties+xml"/>
  <Override PartName="/ppt/slides/slide56.xml" ContentType="application/vnd.openxmlformats-officedocument.presentationml.slide+xml"/>
  <Override PartName="/ppt/slides/slide31.xml" ContentType="application/vnd.openxmlformats-officedocument.presentationml.slide+xml"/>
  <Default Extension="bin" ContentType="application/vnd.openxmlformats-officedocument.presentationml.printerSettings"/>
  <Override PartName="/ppt/notesSlides/notesSlide10.xml" ContentType="application/vnd.openxmlformats-officedocument.presentationml.notesSlide+xml"/>
  <Override PartName="/ppt/slides/slide53.xml" ContentType="application/vnd.openxmlformats-officedocument.presentationml.slide+xml"/>
  <Override PartName="/ppt/notesSlides/notesSlide24.xml" ContentType="application/vnd.openxmlformats-officedocument.presentationml.notesSlide+xml"/>
  <Override PartName="/ppt/slides/slide55.xml" ContentType="application/vnd.openxmlformats-officedocument.presentationml.slide+xml"/>
  <Override PartName="/ppt/slides/slide19.xml" ContentType="application/vnd.openxmlformats-officedocument.presentationml.slide+xml"/>
  <Override PartName="/ppt/slides/slide12.xml" ContentType="application/vnd.openxmlformats-officedocument.presentationml.slide+xml"/>
  <Override PartName="/ppt/slides/slide41.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notesSlides/notesSlide14.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Override PartName="/ppt/notesSlides/notesSlide27.xml" ContentType="application/vnd.openxmlformats-officedocument.presentationml.notesSlide+xml"/>
  <Override PartName="/ppt/slides/slide2.xml" ContentType="application/vnd.openxmlformats-officedocument.presentationml.slide+xml"/>
  <Override PartName="/ppt/notesSlides/notesSlide25.xml" ContentType="application/vnd.openxmlformats-officedocument.presentationml.notesSlide+xml"/>
  <Override PartName="/ppt/slides/slide35.xml" ContentType="application/vnd.openxmlformats-officedocument.presentationml.slide+xml"/>
  <Override PartName="/ppt/slides/slide42.xml" ContentType="application/vnd.openxmlformats-officedocument.presentationml.slide+xml"/>
  <Override PartName="/ppt/slides/slide45.xml" ContentType="application/vnd.openxmlformats-officedocument.presentationml.slide+xml"/>
  <Override PartName="/ppt/notesSlides/notesSlide34.xml" ContentType="application/vnd.openxmlformats-officedocument.presentationml.notesSlide+xml"/>
  <Override PartName="/ppt/notesSlides/notesSlide21.xml" ContentType="application/vnd.openxmlformats-officedocument.presentationml.notesSlide+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s/slide50.xml" ContentType="application/vnd.openxmlformats-officedocument.presentationml.slide+xml"/>
  <Override PartName="/ppt/slides/slide54.xml" ContentType="application/vnd.openxmlformats-officedocument.presentationml.slide+xml"/>
  <Override PartName="/ppt/notesSlides/notesSlide3.xml" ContentType="application/vnd.openxmlformats-officedocument.presentationml.notesSlide+xml"/>
  <Override PartName="/ppt/notesSlides/notesSlide29.xml" ContentType="application/vnd.openxmlformats-officedocument.presentationml.notesSlide+xml"/>
  <Override PartName="/ppt/notesSlides/notesSlide36.xml" ContentType="application/vnd.openxmlformats-officedocument.presentationml.notesSlide+xml"/>
  <Default Extension="xml" ContentType="application/xml"/>
  <Override PartName="/ppt/slides/slide26.xml" ContentType="application/vnd.openxmlformats-officedocument.presentationml.slide+xml"/>
  <Override PartName="/ppt/slideMasters/slideMaster1.xml" ContentType="application/vnd.openxmlformats-officedocument.presentationml.slideMaster+xml"/>
  <Override PartName="/ppt/notesSlides/notesSlide7.xml" ContentType="application/vnd.openxmlformats-officedocument.presentationml.notesSlide+xml"/>
  <Override PartName="/docProps/custom.xml" ContentType="application/vnd.openxmlformats-officedocument.custom-properties+xml"/>
  <Override PartName="/ppt/slides/slide25.xml" ContentType="application/vnd.openxmlformats-officedocument.presentationml.slide+xml"/>
  <Override PartName="/ppt/notesSlides/notesSlide19.xml" ContentType="application/vnd.openxmlformats-officedocument.presentationml.notesSlide+xml"/>
  <Override PartName="/ppt/slides/slide14.xml" ContentType="application/vnd.openxmlformats-officedocument.presentationml.slide+xml"/>
  <Override PartName="/ppt/slides/slide40.xml" ContentType="application/vnd.openxmlformats-officedocument.presentationml.slide+xml"/>
  <Override PartName="/ppt/slides/slide34.xml" ContentType="application/vnd.openxmlformats-officedocument.presentationml.slide+xml"/>
  <Override PartName="/ppt/notesSlides/notesSlide26.xml" ContentType="application/vnd.openxmlformats-officedocument.presentationml.notesSlide+xml"/>
  <Override PartName="/ppt/slides/slide44.xml" ContentType="application/vnd.openxmlformats-officedocument.presentationml.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slides/slide49.xml" ContentType="application/vnd.openxmlformats-officedocument.presentationml.slide+xml"/>
  <Override PartName="/ppt/slideLayouts/slideLayout1.xml" ContentType="application/vnd.openxmlformats-officedocument.presentationml.slideLayout+xml"/>
  <Override PartName="/ppt/slides/slide48.xml" ContentType="application/vnd.openxmlformats-officedocument.presentationml.slide+xml"/>
  <Override PartName="/ppt/theme/theme1.xml" ContentType="application/vnd.openxmlformats-officedocument.theme+xml"/>
  <Override PartName="/customXml/itemProps1.xml" ContentType="application/vnd.openxmlformats-officedocument.customXmlProperties+xml"/>
  <Override PartName="/ppt/presentation.xml" ContentType="application/vnd.openxmlformats-officedocument.presentationml.presentation.main+xml"/>
  <Override PartName="/ppt/slides/slide5.xml" ContentType="application/vnd.openxmlformats-officedocument.presentationml.slide+xml"/>
  <Override PartName="/ppt/slideLayouts/slideLayout7.xml" ContentType="application/vnd.openxmlformats-officedocument.presentationml.slideLayout+xml"/>
  <Default Extension="jpeg" ContentType="image/jpeg"/>
  <Override PartName="/ppt/notesSlides/notesSlide33.xml" ContentType="application/vnd.openxmlformats-officedocument.presentationml.notesSlide+xml"/>
  <Override PartName="/ppt/slides/slide3.xml" ContentType="application/vnd.openxmlformats-officedocument.presentationml.slide+xml"/>
  <Override PartName="/ppt/slides/slide4.xml" ContentType="application/vnd.openxmlformats-officedocument.presentationml.slide+xml"/>
  <Override PartName="/ppt/slideLayouts/slideLayout11.xml" ContentType="application/vnd.openxmlformats-officedocument.presentationml.slideLayout+xml"/>
  <Override PartName="/ppt/notesSlides/notesSlide8.xml" ContentType="application/vnd.openxmlformats-officedocument.presentationml.notesSlide+xml"/>
  <Override PartName="/ppt/slides/slide8.xml" ContentType="application/vnd.openxmlformats-officedocument.presentationml.slide+xml"/>
  <Override PartName="/ppt/slides/slide15.xml" ContentType="application/vnd.openxmlformats-officedocument.presentationml.slide+xml"/>
  <Default Extension="rels" ContentType="application/vnd.openxmlformats-package.relationships+xml"/>
  <Override PartName="/ppt/slides/slide9.xml" ContentType="application/vnd.openxmlformats-officedocument.presentationml.slide+xml"/>
  <Override PartName="/ppt/slides/slide24.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notesSlides/notesSlide30.xml" ContentType="application/vnd.openxmlformats-officedocument.presentationml.notesSlide+xml"/>
  <Override PartName="/ppt/slides/slide6.xml" ContentType="application/vnd.openxmlformats-officedocument.presentationml.slide+xml"/>
  <Override PartName="/ppt/slides/slide16.xml" ContentType="application/vnd.openxmlformats-officedocument.presentationml.slide+xml"/>
  <Override PartName="/ppt/slides/slide38.xml" ContentType="application/vnd.openxmlformats-officedocument.presentationml.slide+xml"/>
  <Default Extension="gif" ContentType="image/gif"/>
  <Override PartName="/ppt/notesSlides/notesSlide20.xml" ContentType="application/vnd.openxmlformats-officedocument.presentationml.notesSlide+xml"/>
  <Override PartName="/ppt/slides/slide29.xml" ContentType="application/vnd.openxmlformats-officedocument.presentationml.slide+xml"/>
</Types>
</file>

<file path=_rels/.rels><?xml version="1.0" encoding="UTF-8" standalone="yes"?>
<Relationships xmlns="http://schemas.openxmlformats.org/package/2006/relationships"><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SpecialPlsOnTitleSld="0" saveSubsetFonts="1" bookmarkIdSeed="2">
  <p:sldMasterIdLst>
    <p:sldMasterId id="2147483649" r:id="rId4"/>
  </p:sldMasterIdLst>
  <p:notesMasterIdLst>
    <p:notesMasterId r:id="rId61"/>
  </p:notesMasterIdLst>
  <p:handoutMasterIdLst>
    <p:handoutMasterId r:id="rId62"/>
  </p:handoutMasterIdLst>
  <p:sldIdLst>
    <p:sldId id="269" r:id="rId5"/>
    <p:sldId id="457" r:id="rId6"/>
    <p:sldId id="455" r:id="rId7"/>
    <p:sldId id="397" r:id="rId8"/>
    <p:sldId id="445" r:id="rId9"/>
    <p:sldId id="410" r:id="rId10"/>
    <p:sldId id="426" r:id="rId11"/>
    <p:sldId id="459" r:id="rId12"/>
    <p:sldId id="412" r:id="rId13"/>
    <p:sldId id="407" r:id="rId14"/>
    <p:sldId id="409" r:id="rId15"/>
    <p:sldId id="418" r:id="rId16"/>
    <p:sldId id="396" r:id="rId17"/>
    <p:sldId id="401" r:id="rId18"/>
    <p:sldId id="385" r:id="rId19"/>
    <p:sldId id="433" r:id="rId20"/>
    <p:sldId id="437" r:id="rId21"/>
    <p:sldId id="438" r:id="rId22"/>
    <p:sldId id="448" r:id="rId23"/>
    <p:sldId id="435" r:id="rId24"/>
    <p:sldId id="441" r:id="rId25"/>
    <p:sldId id="436" r:id="rId26"/>
    <p:sldId id="449" r:id="rId27"/>
    <p:sldId id="451" r:id="rId28"/>
    <p:sldId id="452" r:id="rId29"/>
    <p:sldId id="428" r:id="rId30"/>
    <p:sldId id="440" r:id="rId31"/>
    <p:sldId id="454" r:id="rId32"/>
    <p:sldId id="453" r:id="rId33"/>
    <p:sldId id="460" r:id="rId34"/>
    <p:sldId id="458" r:id="rId35"/>
    <p:sldId id="447" r:id="rId36"/>
    <p:sldId id="394" r:id="rId37"/>
    <p:sldId id="421" r:id="rId38"/>
    <p:sldId id="446" r:id="rId39"/>
    <p:sldId id="404" r:id="rId40"/>
    <p:sldId id="420" r:id="rId41"/>
    <p:sldId id="423" r:id="rId42"/>
    <p:sldId id="450" r:id="rId43"/>
    <p:sldId id="431" r:id="rId44"/>
    <p:sldId id="429" r:id="rId45"/>
    <p:sldId id="442" r:id="rId46"/>
    <p:sldId id="430" r:id="rId47"/>
    <p:sldId id="425" r:id="rId48"/>
    <p:sldId id="439" r:id="rId49"/>
    <p:sldId id="390" r:id="rId50"/>
    <p:sldId id="414" r:id="rId51"/>
    <p:sldId id="391" r:id="rId52"/>
    <p:sldId id="392" r:id="rId53"/>
    <p:sldId id="411" r:id="rId54"/>
    <p:sldId id="400" r:id="rId55"/>
    <p:sldId id="406" r:id="rId56"/>
    <p:sldId id="403" r:id="rId57"/>
    <p:sldId id="402" r:id="rId58"/>
    <p:sldId id="416" r:id="rId59"/>
    <p:sldId id="415" r:id="rId60"/>
  </p:sldIdLst>
  <p:sldSz cx="9144000" cy="6858000" type="screen4x3"/>
  <p:notesSz cx="6858000" cy="91440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mAuthor id="0" name="Mark Theurer" initials="" lastIdx="0" clrIdx="0"/>
  <p:cmAuthor id="1" name="Jeffrey Hoyt" initials="JH" lastIdx="1" clrIdx="1"/>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notes"/>
  <p:clrMru>
    <a:srgbClr val="B0FF6B"/>
    <a:srgbClr val="89FF6C"/>
    <a:srgbClr val="66FF33"/>
    <a:srgbClr val="33CC33"/>
    <a:srgbClr val="092394"/>
    <a:srgbClr val="162E63"/>
    <a:srgbClr val="E5D7BD"/>
    <a:srgbClr val="E5E2C2"/>
    <a:srgbClr val="CEBF80"/>
    <a:srgbClr val="B07305"/>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6651" autoAdjust="0"/>
    <p:restoredTop sz="89348" autoAdjust="0"/>
  </p:normalViewPr>
  <p:slideViewPr>
    <p:cSldViewPr snapToGrid="0">
      <p:cViewPr varScale="1">
        <p:scale>
          <a:sx n="100" d="100"/>
          <a:sy n="100" d="100"/>
        </p:scale>
        <p:origin x="-107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74" d="100"/>
          <a:sy n="74" d="100"/>
        </p:scale>
        <p:origin x="-2748" y="-84"/>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64" Type="http://schemas.openxmlformats.org/officeDocument/2006/relationships/commentAuthors" Target="commentAuthors.xml"/><Relationship Id="rId60" Type="http://schemas.openxmlformats.org/officeDocument/2006/relationships/slide" Target="slides/slide56.xml"/><Relationship Id="rId39" Type="http://schemas.openxmlformats.org/officeDocument/2006/relationships/slide" Target="slides/slide35.xml"/><Relationship Id="rId7" Type="http://schemas.openxmlformats.org/officeDocument/2006/relationships/slide" Target="slides/slide3.xml"/><Relationship Id="rId43" Type="http://schemas.openxmlformats.org/officeDocument/2006/relationships/slide" Target="slides/slide39.xml"/><Relationship Id="rId25" Type="http://schemas.openxmlformats.org/officeDocument/2006/relationships/slide" Target="slides/slide21.xml"/><Relationship Id="rId10" Type="http://schemas.openxmlformats.org/officeDocument/2006/relationships/slide" Target="slides/slide6.xml"/><Relationship Id="rId50" Type="http://schemas.openxmlformats.org/officeDocument/2006/relationships/slide" Target="slides/slide46.xml"/><Relationship Id="rId63" Type="http://schemas.openxmlformats.org/officeDocument/2006/relationships/printerSettings" Target="printerSettings/printerSettings1.bin"/><Relationship Id="rId17" Type="http://schemas.openxmlformats.org/officeDocument/2006/relationships/slide" Target="slides/slide13.xml"/><Relationship Id="rId9" Type="http://schemas.openxmlformats.org/officeDocument/2006/relationships/slide" Target="slides/slide5.xml"/><Relationship Id="rId18" Type="http://schemas.openxmlformats.org/officeDocument/2006/relationships/slide" Target="slides/slide14.xml"/><Relationship Id="rId27" Type="http://schemas.openxmlformats.org/officeDocument/2006/relationships/slide" Target="slides/slide23.xml"/><Relationship Id="rId14" Type="http://schemas.openxmlformats.org/officeDocument/2006/relationships/slide" Target="slides/slide10.xml"/><Relationship Id="rId4" Type="http://schemas.openxmlformats.org/officeDocument/2006/relationships/slideMaster" Target="slideMasters/slideMaster1.xml"/><Relationship Id="rId28" Type="http://schemas.openxmlformats.org/officeDocument/2006/relationships/slide" Target="slides/slide24.xml"/><Relationship Id="rId45" Type="http://schemas.openxmlformats.org/officeDocument/2006/relationships/slide" Target="slides/slide41.xml"/><Relationship Id="rId58" Type="http://schemas.openxmlformats.org/officeDocument/2006/relationships/slide" Target="slides/slide54.xml"/><Relationship Id="rId42" Type="http://schemas.openxmlformats.org/officeDocument/2006/relationships/slide" Target="slides/slide38.xml"/><Relationship Id="rId6" Type="http://schemas.openxmlformats.org/officeDocument/2006/relationships/slide" Target="slides/slide2.xml"/><Relationship Id="rId49" Type="http://schemas.openxmlformats.org/officeDocument/2006/relationships/slide" Target="slides/slide45.xml"/><Relationship Id="rId44" Type="http://schemas.openxmlformats.org/officeDocument/2006/relationships/slide" Target="slides/slide40.xml"/><Relationship Id="rId19" Type="http://schemas.openxmlformats.org/officeDocument/2006/relationships/slide" Target="slides/slide15.xml"/><Relationship Id="rId38" Type="http://schemas.openxmlformats.org/officeDocument/2006/relationships/slide" Target="slides/slide34.xml"/><Relationship Id="rId20" Type="http://schemas.openxmlformats.org/officeDocument/2006/relationships/slide" Target="slides/slide16.xml"/><Relationship Id="rId2" Type="http://schemas.openxmlformats.org/officeDocument/2006/relationships/customXml" Target="../customXml/item2.xml"/><Relationship Id="rId46" Type="http://schemas.openxmlformats.org/officeDocument/2006/relationships/slide" Target="slides/slide42.xml"/><Relationship Id="rId57" Type="http://schemas.openxmlformats.org/officeDocument/2006/relationships/slide" Target="slides/slide53.xml"/><Relationship Id="rId59" Type="http://schemas.openxmlformats.org/officeDocument/2006/relationships/slide" Target="slides/slide55.xml"/><Relationship Id="rId35" Type="http://schemas.openxmlformats.org/officeDocument/2006/relationships/slide" Target="slides/slide31.xml"/><Relationship Id="rId51" Type="http://schemas.openxmlformats.org/officeDocument/2006/relationships/slide" Target="slides/slide47.xml"/><Relationship Id="rId55" Type="http://schemas.openxmlformats.org/officeDocument/2006/relationships/slide" Target="slides/slide51.xml"/><Relationship Id="rId31" Type="http://schemas.openxmlformats.org/officeDocument/2006/relationships/slide" Target="slides/slide27.xml"/><Relationship Id="rId34" Type="http://schemas.openxmlformats.org/officeDocument/2006/relationships/slide" Target="slides/slide30.xml"/><Relationship Id="rId40" Type="http://schemas.openxmlformats.org/officeDocument/2006/relationships/slide" Target="slides/slide36.xml"/><Relationship Id="rId62" Type="http://schemas.openxmlformats.org/officeDocument/2006/relationships/handoutMaster" Target="handoutMasters/handoutMaster1.xml"/><Relationship Id="rId66" Type="http://schemas.openxmlformats.org/officeDocument/2006/relationships/viewProps" Target="viewProps.xml"/><Relationship Id="rId36" Type="http://schemas.openxmlformats.org/officeDocument/2006/relationships/slide" Target="slides/slide32.xml"/><Relationship Id="rId1" Type="http://schemas.openxmlformats.org/officeDocument/2006/relationships/customXml" Target="../customXml/item1.xml"/><Relationship Id="rId24" Type="http://schemas.openxmlformats.org/officeDocument/2006/relationships/slide" Target="slides/slide20.xml"/><Relationship Id="rId47" Type="http://schemas.openxmlformats.org/officeDocument/2006/relationships/slide" Target="slides/slide43.xml"/><Relationship Id="rId56" Type="http://schemas.openxmlformats.org/officeDocument/2006/relationships/slide" Target="slides/slide52.xml"/><Relationship Id="rId48" Type="http://schemas.openxmlformats.org/officeDocument/2006/relationships/slide" Target="slides/slide44.xml"/><Relationship Id="rId8" Type="http://schemas.openxmlformats.org/officeDocument/2006/relationships/slide" Target="slides/slide4.xml"/><Relationship Id="rId13" Type="http://schemas.openxmlformats.org/officeDocument/2006/relationships/slide" Target="slides/slide9.xml"/><Relationship Id="rId32" Type="http://schemas.openxmlformats.org/officeDocument/2006/relationships/slide" Target="slides/slide28.xml"/><Relationship Id="rId37" Type="http://schemas.openxmlformats.org/officeDocument/2006/relationships/slide" Target="slides/slide33.xml"/><Relationship Id="rId52" Type="http://schemas.openxmlformats.org/officeDocument/2006/relationships/slide" Target="slides/slide48.xml"/><Relationship Id="rId65" Type="http://schemas.openxmlformats.org/officeDocument/2006/relationships/presProps" Target="presProps.xml"/><Relationship Id="rId67" Type="http://schemas.openxmlformats.org/officeDocument/2006/relationships/theme" Target="theme/theme1.xml"/><Relationship Id="rId54" Type="http://schemas.openxmlformats.org/officeDocument/2006/relationships/slide" Target="slides/slide50.xml"/><Relationship Id="rId12" Type="http://schemas.openxmlformats.org/officeDocument/2006/relationships/slide" Target="slides/slide8.xml"/><Relationship Id="rId3" Type="http://schemas.openxmlformats.org/officeDocument/2006/relationships/customXml" Target="../customXml/item3.xml"/><Relationship Id="rId23" Type="http://schemas.openxmlformats.org/officeDocument/2006/relationships/slide" Target="slides/slide19.xml"/><Relationship Id="rId61" Type="http://schemas.openxmlformats.org/officeDocument/2006/relationships/notesMaster" Target="notesMasters/notesMaster1.xml"/><Relationship Id="rId53" Type="http://schemas.openxmlformats.org/officeDocument/2006/relationships/slide" Target="slides/slide49.xml"/><Relationship Id="rId26" Type="http://schemas.openxmlformats.org/officeDocument/2006/relationships/slide" Target="slides/slide22.xml"/><Relationship Id="rId30" Type="http://schemas.openxmlformats.org/officeDocument/2006/relationships/slide" Target="slides/slide26.xml"/><Relationship Id="rId11" Type="http://schemas.openxmlformats.org/officeDocument/2006/relationships/slide" Target="slides/slide7.xml"/><Relationship Id="rId68" Type="http://schemas.openxmlformats.org/officeDocument/2006/relationships/tableStyles" Target="tableStyles.xml"/><Relationship Id="rId29" Type="http://schemas.openxmlformats.org/officeDocument/2006/relationships/slide" Target="slides/slide25.xml"/><Relationship Id="rId16" Type="http://schemas.openxmlformats.org/officeDocument/2006/relationships/slide" Target="slides/slide12.xml"/><Relationship Id="rId33" Type="http://schemas.openxmlformats.org/officeDocument/2006/relationships/slide" Target="slides/slide29.xml"/><Relationship Id="rId41" Type="http://schemas.openxmlformats.org/officeDocument/2006/relationships/slide" Target="slides/slide37.xml"/><Relationship Id="rId5" Type="http://schemas.openxmlformats.org/officeDocument/2006/relationships/slide" Target="slides/slide1.xml"/><Relationship Id="rId15" Type="http://schemas.openxmlformats.org/officeDocument/2006/relationships/slide" Target="slides/slide11.xml"/><Relationship Id="rId22" Type="http://schemas.openxmlformats.org/officeDocument/2006/relationships/slide" Target="slides/slide18.xml"/><Relationship Id="rId21" Type="http://schemas.openxmlformats.org/officeDocument/2006/relationships/slide" Target="slides/slide1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BEA12E4-F8D8-494A-8437-0B9A596D7ABD}" type="datetimeFigureOut">
              <a:rPr lang="en-US" smtClean="0"/>
              <a:pPr/>
              <a:t>1/20/11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137C12E-C0AD-4CC1-B682-A383EB4FF992}"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32B84B-37EA-4745-BB41-FB5E1459F753}" type="slidenum">
              <a:rPr lang="en-US"/>
              <a:pPr/>
              <a:t>‹#›</a:t>
            </a:fld>
            <a:endParaRPr lang="en-US"/>
          </a:p>
        </p:txBody>
      </p:sp>
    </p:spTree>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1</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shows the architecture of the framework that we have built.</a:t>
            </a:r>
          </a:p>
          <a:p>
            <a:r>
              <a:rPr lang="en-US" baseline="0" dirty="0" smtClean="0"/>
              <a:t>We have three distinct pieces that make up the </a:t>
            </a:r>
            <a:r>
              <a:rPr lang="en-US" baseline="0" dirty="0" err="1" smtClean="0"/>
              <a:t>medcafe</a:t>
            </a:r>
            <a:r>
              <a:rPr lang="en-US" baseline="0" dirty="0" smtClean="0"/>
              <a:t> composable framework.</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Framework</a:t>
            </a:r>
            <a:r>
              <a:rPr lang="en-US" baseline="0" dirty="0" smtClean="0"/>
              <a:t> overview:</a:t>
            </a:r>
          </a:p>
          <a:p>
            <a:r>
              <a:rPr lang="en-US" baseline="0" dirty="0" smtClean="0"/>
              <a:t>5 major panes, North, South, etc,..</a:t>
            </a:r>
          </a:p>
          <a:p>
            <a:r>
              <a:rPr lang="en-US" baseline="0" dirty="0" smtClean="0"/>
              <a:t>Can hide, show each pane.</a:t>
            </a:r>
          </a:p>
          <a:p>
            <a:r>
              <a:rPr lang="en-US" baseline="0" dirty="0" smtClean="0"/>
              <a:t>Each pane can have multiple objects within it, such as tabs, widgets, </a:t>
            </a:r>
            <a:r>
              <a:rPr lang="en-US" baseline="0" dirty="0" err="1" smtClean="0"/>
              <a:t>sliders,treeviews</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access the data the same way using hData</a:t>
            </a:r>
          </a:p>
          <a:p>
            <a:r>
              <a:rPr lang="en-US" dirty="0" smtClean="0"/>
              <a:t>All components can display this data format.</a:t>
            </a:r>
          </a:p>
          <a:p>
            <a:r>
              <a:rPr lang="en-US" dirty="0" smtClean="0"/>
              <a:t>Display</a:t>
            </a:r>
            <a:r>
              <a:rPr lang="en-US" baseline="0" dirty="0" smtClean="0"/>
              <a:t> can be changed – without changing data</a:t>
            </a:r>
          </a:p>
          <a:p>
            <a:r>
              <a:rPr lang="en-US" baseline="0" dirty="0" smtClean="0"/>
              <a:t>Data can be changed without changing Display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26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BD16A-EC3C-4718-AAA7-BC80899A6323}" type="slidenum">
              <a:rPr lang="en-US"/>
              <a:pPr/>
              <a:t>32</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Andy </a:t>
            </a:r>
            <a:r>
              <a:rPr lang="en-US" dirty="0" err="1" smtClean="0"/>
              <a:t>Gregorwitz</a:t>
            </a:r>
            <a:r>
              <a:rPr lang="en-US" dirty="0" smtClean="0"/>
              <a:t>: hData</a:t>
            </a:r>
          </a:p>
          <a:p>
            <a:r>
              <a:rPr lang="en-US" dirty="0" smtClean="0"/>
              <a:t>Cheryl</a:t>
            </a:r>
            <a:r>
              <a:rPr lang="en-US" baseline="0" dirty="0" smtClean="0"/>
              <a:t> Clark: Medical Fact Extraction</a:t>
            </a:r>
          </a:p>
          <a:p>
            <a:r>
              <a:rPr lang="en-US" baseline="0" dirty="0" smtClean="0"/>
              <a:t>David Harris: Categorization of discharge summaries </a:t>
            </a:r>
            <a:r>
              <a:rPr lang="en-US" baseline="0" dirty="0" err="1" smtClean="0"/>
              <a:t>PDFs</a:t>
            </a:r>
            <a:endParaRPr lang="en-US" baseline="0" dirty="0" smtClean="0"/>
          </a:p>
          <a:p>
            <a:r>
              <a:rPr lang="en-US" dirty="0" smtClean="0">
                <a:solidFill>
                  <a:srgbClr val="000000"/>
                </a:solidFill>
              </a:rPr>
              <a:t>Christian Donohue</a:t>
            </a:r>
            <a:r>
              <a:rPr lang="en-US" baseline="0" dirty="0" smtClean="0">
                <a:solidFill>
                  <a:srgbClr val="000000"/>
                </a:solidFill>
              </a:rPr>
              <a:t> M.D.: </a:t>
            </a:r>
          </a:p>
          <a:p>
            <a:r>
              <a:rPr lang="en-US" baseline="0" dirty="0" smtClean="0">
                <a:solidFill>
                  <a:srgbClr val="000000"/>
                </a:solidFill>
              </a:rPr>
              <a:t>	</a:t>
            </a:r>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r>
              <a:rPr lang="en-US" sz="1200" kern="1200" dirty="0" smtClean="0">
                <a:solidFill>
                  <a:schemeClr val="tx1"/>
                </a:solidFill>
                <a:latin typeface="Arial" charset="0"/>
                <a:ea typeface="+mn-ea"/>
                <a:cs typeface="+mn-cs"/>
              </a:rPr>
              <a:t>Dr. Donohue is currently a physician (since 2007) at the Department of Veterans Affairs, working at the Raleigh Clinic.</a:t>
            </a:r>
            <a:r>
              <a:rPr lang="en-US" sz="1200" kern="1200" baseline="0" dirty="0" smtClean="0">
                <a:solidFill>
                  <a:schemeClr val="tx1"/>
                </a:solidFill>
                <a:latin typeface="Arial" charset="0"/>
                <a:ea typeface="+mn-ea"/>
                <a:cs typeface="+mn-cs"/>
              </a:rPr>
              <a:t> </a:t>
            </a:r>
            <a:endParaRPr lang="en-US" dirty="0" smtClean="0">
              <a:solidFill>
                <a:srgbClr val="000000"/>
              </a:solidFill>
            </a:endParaRPr>
          </a:p>
          <a:p>
            <a:r>
              <a:rPr lang="en-US" dirty="0" smtClean="0">
                <a:solidFill>
                  <a:srgbClr val="000000"/>
                </a:solidFill>
              </a:rPr>
              <a:t>Jean</a:t>
            </a:r>
            <a:r>
              <a:rPr lang="en-US" baseline="0" dirty="0" smtClean="0">
                <a:solidFill>
                  <a:srgbClr val="000000"/>
                </a:solidFill>
              </a:rPr>
              <a:t> Stanford, Mary </a:t>
            </a:r>
            <a:r>
              <a:rPr lang="en-US" baseline="0" dirty="0" err="1" smtClean="0">
                <a:solidFill>
                  <a:srgbClr val="000000"/>
                </a:solidFill>
              </a:rPr>
              <a:t>Pulvemacher</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About 2 years ago, we were talking about some of the challenges CMS was facing with their medical records and realized that the work we were doing on CCOD would go a great way towards addressing those problems.  We submitted a MIP proposal and that's when we found Dr. Christian Donahue (through</a:t>
            </a:r>
            <a:r>
              <a:rPr lang="en-US" sz="1200" kern="1200" baseline="0" dirty="0" smtClean="0">
                <a:solidFill>
                  <a:schemeClr val="tx1"/>
                </a:solidFill>
                <a:latin typeface="Arial" charset="0"/>
                <a:ea typeface="+mn-ea"/>
                <a:cs typeface="+mn-cs"/>
              </a:rPr>
              <a:t> Chris </a:t>
            </a:r>
            <a:r>
              <a:rPr lang="en-US" sz="1200" kern="1200" baseline="0" dirty="0" err="1" smtClean="0">
                <a:solidFill>
                  <a:schemeClr val="tx1"/>
                </a:solidFill>
                <a:latin typeface="Arial" charset="0"/>
                <a:ea typeface="+mn-ea"/>
                <a:cs typeface="+mn-cs"/>
              </a:rPr>
              <a:t>Spirito)</a:t>
            </a:r>
            <a:r>
              <a:rPr lang="en-US" sz="1200" kern="1200" dirty="0" err="1" smtClean="0">
                <a:solidFill>
                  <a:schemeClr val="tx1"/>
                </a:solidFill>
                <a:latin typeface="Arial" charset="0"/>
                <a:ea typeface="+mn-ea"/>
                <a:cs typeface="+mn-cs"/>
              </a:rPr>
              <a:t>and</a:t>
            </a:r>
            <a:r>
              <a:rPr lang="en-US" sz="1200" kern="1200" dirty="0" smtClean="0">
                <a:solidFill>
                  <a:schemeClr val="tx1"/>
                </a:solidFill>
                <a:latin typeface="Arial" charset="0"/>
                <a:ea typeface="+mn-ea"/>
                <a:cs typeface="+mn-cs"/>
              </a:rPr>
              <a:t> what we discovered was that the VA was facing similar issues (go to "current VA workflow" slide).</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 nice</a:t>
            </a:r>
            <a:r>
              <a:rPr lang="en-US" baseline="0" dirty="0" smtClean="0"/>
              <a:t> display, specify all parameters.</a:t>
            </a:r>
          </a:p>
          <a:p>
            <a:r>
              <a:rPr lang="en-US" baseline="0" dirty="0" smtClean="0"/>
              <a:t>But most parameters are optional.</a:t>
            </a:r>
            <a:endParaRPr lang="en-US" dirty="0" smtClean="0"/>
          </a:p>
          <a:p>
            <a:r>
              <a:rPr lang="en-US" dirty="0" smtClean="0"/>
              <a:t>Only need</a:t>
            </a:r>
            <a:r>
              <a:rPr lang="en-US" baseline="0" dirty="0" smtClean="0"/>
              <a:t> to specify 5, and 3 are user specified, </a:t>
            </a:r>
            <a:r>
              <a:rPr lang="en-US" baseline="0" dirty="0" err="1" smtClean="0"/>
              <a:t>i,.e</a:t>
            </a:r>
            <a:r>
              <a:rPr lang="en-US" baseline="0" dirty="0" smtClean="0"/>
              <a:t>. Name, Type, (maybe concatenate into one?)</a:t>
            </a:r>
          </a:p>
          <a:p>
            <a:r>
              <a:rPr lang="en-US" baseline="0" dirty="0" smtClean="0"/>
              <a:t>Only two pieces of information really required, the RESTful URI, accessing the formatted data</a:t>
            </a:r>
          </a:p>
          <a:p>
            <a:r>
              <a:rPr lang="en-US" baseline="0" dirty="0" smtClean="0"/>
              <a:t>And an image icon to distinguish this component.</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Same</a:t>
            </a:r>
            <a:r>
              <a:rPr lang="en-US" baseline="0" dirty="0" smtClean="0"/>
              <a:t> data displayed in two different components. The first, all parameters full specified, using nicely formatted Details widget.</a:t>
            </a:r>
          </a:p>
          <a:p>
            <a:r>
              <a:rPr lang="en-US" baseline="0" dirty="0" smtClean="0"/>
              <a:t>The second, with minimal parameters specified, using Default Widget. Data is displayed, but not ‘pretty’.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39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Certain</a:t>
            </a:r>
            <a:r>
              <a:rPr lang="en-US" baseline="0" dirty="0" smtClean="0"/>
              <a:t> pieces of the system will need to be modified if larger result sets are expected.</a:t>
            </a:r>
          </a:p>
          <a:p>
            <a:r>
              <a:rPr lang="en-US" baseline="0" dirty="0" smtClean="0"/>
              <a:t>For example, patient search, with a drop down list is fine if there is only a few results. But if an advanced search is required, (to allow for searching on other parameters than patient name), a more sophisticated interface will be required.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aseline="0" dirty="0" smtClean="0"/>
              <a:t>They have, on average only 15 minutes to spend with each patient.</a:t>
            </a:r>
          </a:p>
          <a:p>
            <a:r>
              <a:rPr lang="en-US" baseline="0" dirty="0" smtClean="0"/>
              <a:t>And have even less face time with a patient.</a:t>
            </a:r>
          </a:p>
          <a:p>
            <a:r>
              <a:rPr lang="en-US" baseline="0" dirty="0" smtClean="0"/>
              <a:t>In this time they must</a:t>
            </a:r>
          </a:p>
          <a:p>
            <a:r>
              <a:rPr lang="en-US" baseline="0" dirty="0" smtClean="0"/>
              <a:t>	 access the situation ,</a:t>
            </a:r>
          </a:p>
          <a:p>
            <a:r>
              <a:rPr lang="en-US" baseline="0" dirty="0" smtClean="0"/>
              <a:t> 	to diagnose problem and</a:t>
            </a:r>
          </a:p>
          <a:p>
            <a:r>
              <a:rPr lang="en-US" baseline="0" dirty="0" smtClean="0"/>
              <a:t>	verify that old and new data confirms/ refutes this hypothesis</a:t>
            </a:r>
          </a:p>
          <a:p>
            <a:r>
              <a:rPr lang="en-US" baseline="0" dirty="0" smtClean="0"/>
              <a:t>	recommend treatment</a:t>
            </a:r>
          </a:p>
          <a:p>
            <a:r>
              <a:rPr lang="en-US" dirty="0" smtClean="0"/>
              <a:t>To do this the</a:t>
            </a:r>
            <a:r>
              <a:rPr lang="en-US" baseline="0" dirty="0" smtClean="0"/>
              <a:t> doctor has to sift through a large amount of information, from various sources some of it not readily available. </a:t>
            </a:r>
          </a:p>
          <a:p>
            <a:endParaRPr lang="en-US" baseline="0" dirty="0" smtClean="0"/>
          </a:p>
          <a:p>
            <a:r>
              <a:rPr lang="en-US" baseline="0" dirty="0" smtClean="0"/>
              <a:t>These sources of information include: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VISTA – The system that they will currently be using to store patient records, or using as a messaging system</a:t>
            </a:r>
          </a:p>
          <a:p>
            <a:r>
              <a:rPr lang="en-US" baseline="0" dirty="0" smtClean="0"/>
              <a:t>Email – generally Outlook</a:t>
            </a:r>
          </a:p>
          <a:p>
            <a:r>
              <a:rPr lang="en-US" baseline="0" dirty="0" smtClean="0"/>
              <a:t>Fax – for any information that has been faxed from other clinicians or from outside sources </a:t>
            </a:r>
          </a:p>
          <a:p>
            <a:r>
              <a:rPr lang="en-US" baseline="0" dirty="0" smtClean="0"/>
              <a:t>Phone – After a phone call, the physician has to write down the salient points of the call</a:t>
            </a:r>
          </a:p>
          <a:p>
            <a:r>
              <a:rPr lang="en-US" baseline="0" dirty="0" smtClean="0"/>
              <a:t>And any scanned in records that are generically labeled  “outside records”, and ,may include records from</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AHLTA – The </a:t>
            </a:r>
            <a:r>
              <a:rPr lang="en-US" baseline="0" dirty="0" err="1" smtClean="0"/>
              <a:t>DoD</a:t>
            </a:r>
            <a:r>
              <a:rPr lang="en-US" baseline="0" dirty="0" smtClean="0"/>
              <a:t> medical system.</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As a physician put it: “Everyday</a:t>
            </a:r>
            <a:r>
              <a:rPr lang="en-US" baseline="0" dirty="0" smtClean="0"/>
              <a:t> you need to search all these sources of information for data.”</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r>
              <a:rPr lang="en-US" baseline="0" dirty="0" smtClean="0"/>
              <a:t>Which leads to this…</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All this information must be searched through and correlated in the physician’s head.</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Which leads</a:t>
            </a:r>
            <a:r>
              <a:rPr lang="en-US" baseline="0" dirty="0" smtClean="0"/>
              <a:t> to this…</a:t>
            </a:r>
            <a:endParaRPr lang="en-US"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MedCafe + Patient Consent Management through enforceable</a:t>
            </a:r>
            <a:r>
              <a:rPr lang="en-US" baseline="0" dirty="0" smtClean="0"/>
              <a:t> policy</a:t>
            </a:r>
            <a:r>
              <a:rPr lang="en-US" dirty="0" smtClean="0"/>
              <a:t>, </a:t>
            </a:r>
          </a:p>
          <a:p>
            <a:r>
              <a:rPr lang="en-US" dirty="0" smtClean="0"/>
              <a:t>“The goal of Patient Consent Management</a:t>
            </a:r>
            <a:r>
              <a:rPr lang="en-US" baseline="0" dirty="0" smtClean="0"/>
              <a:t> </a:t>
            </a:r>
            <a:r>
              <a:rPr lang="en-US" dirty="0" smtClean="0"/>
              <a:t>project is to develop an infrastructure that allows patients to communicate their privacy preferences to anyone maintaining health information on their behalf. These preferences indicate the situations under which the patient consents to share data (obviating the need to re-obtain consent for each transfer of data). We are developing a prototype that allows us to explore the policy issues that arise when scaling to a nationwide consent management system and to show how privacy preferences can be exchanged in an enforceable, automated, form.”</a:t>
            </a:r>
            <a:endParaRPr lang="en-US" dirty="0"/>
          </a:p>
        </p:txBody>
      </p:sp>
      <p:sp>
        <p:nvSpPr>
          <p:cNvPr id="4" name="Slide Number Placeholder 3"/>
          <p:cNvSpPr>
            <a:spLocks noGrp="1"/>
          </p:cNvSpPr>
          <p:nvPr>
            <p:ph type="sldNum" sz="quarter" idx="10"/>
          </p:nvPr>
        </p:nvSpPr>
        <p:spPr/>
        <p:txBody>
          <a:bodyPr/>
          <a:lstStyle/>
          <a:p>
            <a:fld id="{DAA6D702-9C04-4FCE-B2A7-B7112C743EDB}"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732B84B-37EA-4745-BB41-FB5E1459F753}"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have been actively collaborating</a:t>
            </a:r>
            <a:r>
              <a:rPr lang="en-US" baseline="0" dirty="0" smtClean="0"/>
              <a:t> with both Andy </a:t>
            </a:r>
            <a:r>
              <a:rPr lang="en-US" baseline="0" dirty="0" err="1" smtClean="0"/>
              <a:t>Gregorowicz</a:t>
            </a:r>
            <a:r>
              <a:rPr lang="en-US" baseline="0" dirty="0" smtClean="0"/>
              <a:t> for hData.</a:t>
            </a:r>
          </a:p>
          <a:p>
            <a:r>
              <a:rPr lang="en-US" baseline="0" dirty="0" smtClean="0"/>
              <a:t>And Cheryl Clark. Who have supplied us with </a:t>
            </a:r>
            <a:r>
              <a:rPr lang="en-US" baseline="0" dirty="0" err="1" smtClean="0"/>
              <a:t>pdfs</a:t>
            </a:r>
            <a:r>
              <a:rPr lang="en-US" baseline="0" dirty="0" smtClean="0"/>
              <a:t> of </a:t>
            </a:r>
            <a:r>
              <a:rPr lang="en-US" baseline="0" dirty="0" err="1" smtClean="0"/>
              <a:t>discahrge</a:t>
            </a:r>
            <a:r>
              <a:rPr lang="en-US" baseline="0" dirty="0" smtClean="0"/>
              <a:t> papers.</a:t>
            </a:r>
          </a:p>
          <a:p>
            <a:r>
              <a:rPr lang="en-US" baseline="0" dirty="0" smtClean="0"/>
              <a:t>Are not yet ready to engage with </a:t>
            </a:r>
            <a:r>
              <a:rPr lang="en-US" baseline="0" dirty="0" err="1" smtClean="0"/>
              <a:t>Qian</a:t>
            </a:r>
            <a:r>
              <a:rPr lang="en-US" baseline="0" dirty="0" smtClean="0"/>
              <a:t> </a:t>
            </a:r>
            <a:r>
              <a:rPr lang="en-US" baseline="0" dirty="0" err="1" smtClean="0"/>
              <a:t>fpr</a:t>
            </a:r>
            <a:r>
              <a:rPr lang="en-US" baseline="0" dirty="0" smtClean="0"/>
              <a:t> Speech to text facility. Expect that this will happen 2</a:t>
            </a:r>
            <a:r>
              <a:rPr lang="en-US" baseline="30000" dirty="0" smtClean="0"/>
              <a:t>nd</a:t>
            </a:r>
            <a:r>
              <a:rPr lang="en-US" baseline="0" dirty="0" smtClean="0"/>
              <a:t> to 3</a:t>
            </a:r>
            <a:r>
              <a:rPr lang="en-US" baseline="30000" dirty="0" smtClean="0"/>
              <a:t>rd</a:t>
            </a:r>
            <a:r>
              <a:rPr lang="en-US" baseline="0" dirty="0" smtClean="0"/>
              <a:t> quarter. </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In April 2007 he started at the Department of Veterans. In early 2009 he was a asked to be a member of the VA’s national workgroup for primary care redesign. He sits on the Durham VA System Redesign committee and has been involved in several practice improvement projects for the Raleigh Clinic.</a:t>
            </a:r>
          </a:p>
          <a:p>
            <a:r>
              <a:rPr lang="en-US" sz="1200" kern="1200" dirty="0" smtClean="0">
                <a:solidFill>
                  <a:schemeClr val="tx1"/>
                </a:solidFill>
                <a:latin typeface="Arial" charset="0"/>
                <a:ea typeface="+mn-ea"/>
                <a:cs typeface="+mn-cs"/>
              </a:rPr>
              <a:t> </a:t>
            </a:r>
          </a:p>
          <a:p>
            <a:r>
              <a:rPr lang="en-US" sz="1200" kern="1200" dirty="0" smtClean="0">
                <a:solidFill>
                  <a:schemeClr val="tx1"/>
                </a:solidFill>
                <a:latin typeface="Arial" charset="0"/>
                <a:ea typeface="+mn-ea"/>
                <a:cs typeface="+mn-cs"/>
              </a:rPr>
              <a:t>Dr. Donohue is currently a physician at the Department of Veterans Affairs, working at the Raleigh Clinic. His qualifications include attending medical school at Tufts University in Boston, residency at Thomas Jefferson University Hospital in Philadelphia, and assistant professorship at Duke University Medical Center.</a:t>
            </a:r>
          </a:p>
          <a:p>
            <a:r>
              <a:rPr lang="en-US" sz="1200" kern="1200" dirty="0" smtClean="0">
                <a:solidFill>
                  <a:schemeClr val="tx1"/>
                </a:solidFill>
                <a:latin typeface="Arial" charset="0"/>
                <a:ea typeface="+mn-ea"/>
                <a:cs typeface="+mn-cs"/>
              </a:rPr>
              <a:t>He currently is a member of the VA’s national workgroup for primary care redesign, since early 2009, when he was asked to become a member. He sits on the Durham VA System Redesign committee and is involved in several practice improvement projects for the Raleigh Clinic.</a:t>
            </a:r>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SMART: creating a “medical apps store” based on the </a:t>
            </a:r>
            <a:r>
              <a:rPr lang="en-US" dirty="0" err="1" smtClean="0"/>
              <a:t>iPhone</a:t>
            </a:r>
            <a:r>
              <a:rPr lang="en-US" dirty="0" smtClean="0"/>
              <a:t>/iPad model of substitutable applications running on a device or platform.</a:t>
            </a:r>
          </a:p>
          <a:p>
            <a:r>
              <a:rPr lang="en-US" dirty="0" smtClean="0"/>
              <a:t>The approach could impact both the EHR industry and the federal regulatory and standards process, possibly within a relatively short period, i.e., 1-3 years, so we think it merits your attention.</a:t>
            </a:r>
          </a:p>
          <a:p>
            <a:r>
              <a:rPr lang="en-US" dirty="0" smtClean="0"/>
              <a:t>ONC: Office of the National Coordinator for Health Information Technology</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iPad</a:t>
            </a:r>
            <a:r>
              <a:rPr lang="en-US" baseline="0" dirty="0" smtClean="0"/>
              <a:t> delivery through Browser. Added Touch gestures to allow for interfacing with data.</a:t>
            </a:r>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a:t>
            </a:r>
            <a:r>
              <a:rPr lang="en-US" baseline="0" dirty="0" smtClean="0"/>
              <a:t> History, Ideas, Goals and Objectives, Principles</a:t>
            </a:r>
          </a:p>
          <a:p>
            <a:r>
              <a:rPr lang="en-US" baseline="0" dirty="0" smtClean="0"/>
              <a:t>How: Architecture, designed to allow plug and play of components, demo how to add component</a:t>
            </a:r>
          </a:p>
          <a:p>
            <a:r>
              <a:rPr lang="en-US" baseline="0" dirty="0" smtClean="0"/>
              <a:t>What: Wish List, Development Milestones, Future Plans</a:t>
            </a:r>
          </a:p>
          <a:p>
            <a:r>
              <a:rPr lang="en-US" baseline="0" dirty="0" smtClean="0"/>
              <a:t>So What: Why the MedCafe design aligns well to the direction of EHR	</a:t>
            </a:r>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a:t>
            </a:r>
            <a:r>
              <a:rPr lang="en-US" baseline="0" dirty="0" smtClean="0"/>
              <a:t> Data sources. No standard – too many standards</a:t>
            </a:r>
          </a:p>
          <a:p>
            <a:r>
              <a:rPr lang="en-US" baseline="0" dirty="0" err="1" smtClean="0"/>
              <a:t>EHRs</a:t>
            </a:r>
            <a:r>
              <a:rPr lang="en-US" baseline="0" dirty="0" smtClean="0"/>
              <a:t> don’t communicate seamlessly</a:t>
            </a:r>
          </a:p>
          <a:p>
            <a:endParaRPr lang="en-US" baseline="0" dirty="0" smtClean="0"/>
          </a:p>
          <a:p>
            <a:r>
              <a:rPr lang="en-US" baseline="0" dirty="0" smtClean="0"/>
              <a:t>One size – different people, different roles, need to see different aspects of patient health record. And each patient will have specific data and unique information.</a:t>
            </a:r>
          </a:p>
          <a:p>
            <a:r>
              <a:rPr lang="en-US" baseline="0" dirty="0" smtClean="0"/>
              <a:t>No way to highlight what is important.</a:t>
            </a:r>
          </a:p>
          <a:p>
            <a:r>
              <a:rPr lang="en-US" baseline="0" dirty="0" smtClean="0"/>
              <a:t>Outside Records: Dr estimates 80% workload is taken dealing with these records</a:t>
            </a:r>
          </a:p>
          <a:p>
            <a:endParaRPr lang="en-US" baseline="0" dirty="0" smtClean="0"/>
          </a:p>
          <a:p>
            <a:r>
              <a:rPr lang="en-US" baseline="0" dirty="0" smtClean="0"/>
              <a:t>Uncategorized scanned in </a:t>
            </a:r>
            <a:r>
              <a:rPr lang="en-US" baseline="0" dirty="0" err="1" smtClean="0"/>
              <a:t>pdfs</a:t>
            </a:r>
            <a:r>
              <a:rPr lang="en-US" baseline="0" dirty="0" smtClean="0"/>
              <a:t>. Generally labeled with radiologist name. No real way to distinguish what it shows without looking at it.</a:t>
            </a:r>
          </a:p>
          <a:p>
            <a:r>
              <a:rPr lang="en-US" baseline="0" dirty="0" smtClean="0"/>
              <a:t>And many more issues….</a:t>
            </a:r>
          </a:p>
          <a:p>
            <a:endParaRPr lang="en-US" baseline="0" dirty="0" smtClean="0"/>
          </a:p>
          <a:p>
            <a:r>
              <a:rPr lang="en-US" baseline="0" dirty="0" err="1" smtClean="0"/>
              <a:t>CCoD</a:t>
            </a:r>
            <a:r>
              <a:rPr lang="en-US" baseline="0" dirty="0" smtClean="0"/>
              <a:t> Principles:</a:t>
            </a:r>
          </a:p>
          <a:p>
            <a:r>
              <a:rPr lang="en-US" dirty="0" smtClean="0"/>
              <a:t>Allow for a composable interface, giving</a:t>
            </a:r>
            <a:r>
              <a:rPr lang="en-US" baseline="0" dirty="0" smtClean="0"/>
              <a:t> </a:t>
            </a:r>
            <a:r>
              <a:rPr lang="en-US" dirty="0" smtClean="0"/>
              <a:t>users maximum flexibility to configure the interface to their needs </a:t>
            </a:r>
          </a:p>
          <a:p>
            <a:r>
              <a:rPr lang="en-US" dirty="0" smtClean="0"/>
              <a:t>Create a framework in which to run standalone composable components </a:t>
            </a:r>
          </a:p>
          <a:p>
            <a:r>
              <a:rPr lang="en-US" dirty="0" smtClean="0"/>
              <a:t>Create a set of standalone components that can be composed together to build a complete patient record. </a:t>
            </a:r>
          </a:p>
          <a:p>
            <a:r>
              <a:rPr lang="en-US" dirty="0" smtClean="0"/>
              <a:t>Use an accepted data standard for all communication to components</a:t>
            </a:r>
            <a:br>
              <a:rPr lang="en-US" dirty="0" smtClean="0"/>
            </a:br>
            <a:endParaRPr lang="en-US" dirty="0" smtClean="0"/>
          </a:p>
          <a:p>
            <a:r>
              <a:rPr lang="en-US" dirty="0" smtClean="0"/>
              <a:t>Allow for distributing and creation of templates that mirror physician's workflow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Small components</a:t>
            </a:r>
          </a:p>
          <a:p>
            <a:r>
              <a:rPr lang="en-US" dirty="0" smtClean="0"/>
              <a:t>Run standalone</a:t>
            </a:r>
          </a:p>
          <a:p>
            <a:r>
              <a:rPr lang="en-US" dirty="0" smtClean="0"/>
              <a:t>Independent – can be added and dropped at will without affecting overall functionality</a:t>
            </a:r>
          </a:p>
          <a:p>
            <a:r>
              <a:rPr lang="en-US" dirty="0" smtClean="0"/>
              <a:t>Allows Best of Breed</a:t>
            </a:r>
          </a:p>
          <a:p>
            <a:endParaRPr lang="en-US" dirty="0"/>
          </a:p>
        </p:txBody>
      </p:sp>
      <p:sp>
        <p:nvSpPr>
          <p:cNvPr id="4" name="Slide Number Placeholder 3"/>
          <p:cNvSpPr>
            <a:spLocks noGrp="1"/>
          </p:cNvSpPr>
          <p:nvPr>
            <p:ph type="sldNum" sz="quarter" idx="10"/>
          </p:nvPr>
        </p:nvSpPr>
        <p:spPr/>
        <p:txBody>
          <a:bodyPr/>
          <a:lstStyle/>
          <a:p>
            <a:fld id="{C732B84B-37EA-4745-BB41-FB5E1459F75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Templates:</a:t>
            </a:r>
          </a:p>
          <a:p>
            <a:r>
              <a:rPr lang="en-US" baseline="0" dirty="0" smtClean="0"/>
              <a:t>Give physicians starting point to build from :</a:t>
            </a:r>
          </a:p>
          <a:p>
            <a:r>
              <a:rPr lang="en-US" baseline="0" dirty="0" smtClean="0"/>
              <a:t> quick way to acquire various commonly required data</a:t>
            </a:r>
          </a:p>
          <a:p>
            <a:r>
              <a:rPr lang="en-US" baseline="0" dirty="0" smtClean="0"/>
              <a:t>Template will be a default collection of components, labeled according to clinicians needs – e.g. PTSD </a:t>
            </a:r>
          </a:p>
          <a:p>
            <a:r>
              <a:rPr lang="en-US" baseline="0" dirty="0" smtClean="0"/>
              <a:t>Specialists – specific needs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C732B84B-37EA-4745-BB41-FB5E1459F753}"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spTree>
      <p:nvGrpSpPr>
        <p:cNvPr id="1" name=""/>
        <p:cNvGrpSpPr/>
        <p:nvPr/>
      </p:nvGrpSpPr>
      <p:grpSpPr>
        <a:xfrm>
          <a:off x="0" y="0"/>
          <a:ext cx="0" cy="0"/>
          <a:chOff x="0" y="0"/>
          <a:chExt cx="0" cy="0"/>
        </a:xfrm>
      </p:grpSpPr>
      <p:pic>
        <p:nvPicPr>
          <p:cNvPr id="4" name="Picture 3" descr="innovation program.png"/>
          <p:cNvPicPr>
            <a:picLocks noChangeAspect="1"/>
          </p:cNvPicPr>
          <p:nvPr userDrawn="1"/>
        </p:nvPicPr>
        <p:blipFill>
          <a:blip r:embed="rId2" cstate="print"/>
          <a:stretch>
            <a:fillRect/>
          </a:stretch>
        </p:blipFill>
        <p:spPr>
          <a:xfrm>
            <a:off x="3404" y="1032"/>
            <a:ext cx="9137191" cy="685593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381000"/>
            <a:ext cx="2057400" cy="57229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0" y="381000"/>
            <a:ext cx="6019800" cy="57229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699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1295400"/>
            <a:ext cx="3987800" cy="4808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4" Type="http://schemas.openxmlformats.org/officeDocument/2006/relationships/image" Target="../media/image2.png"/><Relationship Id="rId4" Type="http://schemas.openxmlformats.org/officeDocument/2006/relationships/slideLayout" Target="../slideLayouts/slideLayout4.xml"/><Relationship Id="rId7" Type="http://schemas.openxmlformats.org/officeDocument/2006/relationships/slideLayout" Target="../slideLayouts/slideLayout7.xml"/><Relationship Id="rId11" Type="http://schemas.openxmlformats.org/officeDocument/2006/relationships/slideLayout" Target="../slideLayouts/slideLayout11.xml"/><Relationship Id="rId1" Type="http://schemas.openxmlformats.org/officeDocument/2006/relationships/slideLayout" Target="../slideLayouts/slideLayout1.xml"/><Relationship Id="rId6" Type="http://schemas.openxmlformats.org/officeDocument/2006/relationships/slideLayout" Target="../slideLayouts/slideLayout6.xml"/><Relationship Id="rId8" Type="http://schemas.openxmlformats.org/officeDocument/2006/relationships/slideLayout" Target="../slideLayouts/slideLayout8.xml"/><Relationship Id="rId13" Type="http://schemas.openxmlformats.org/officeDocument/2006/relationships/image" Target="../media/image1.jpeg"/><Relationship Id="rId10" Type="http://schemas.openxmlformats.org/officeDocument/2006/relationships/slideLayout" Target="../slideLayouts/slideLayout10.xml"/><Relationship Id="rId5" Type="http://schemas.openxmlformats.org/officeDocument/2006/relationships/slideLayout" Target="../slideLayouts/slideLayout5.xml"/><Relationship Id="rId12" Type="http://schemas.openxmlformats.org/officeDocument/2006/relationships/theme" Target="../theme/theme1.xml"/><Relationship Id="rId2" Type="http://schemas.openxmlformats.org/officeDocument/2006/relationships/slideLayout" Target="../slideLayouts/slideLayout2.xml"/><Relationship Id="rId9" Type="http://schemas.openxmlformats.org/officeDocument/2006/relationships/slideLayout" Target="../slideLayouts/slideLayout9.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469900" y="1295400"/>
            <a:ext cx="8128000" cy="4808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6390" name="Line 6"/>
          <p:cNvSpPr>
            <a:spLocks noChangeShapeType="1"/>
          </p:cNvSpPr>
          <p:nvPr/>
        </p:nvSpPr>
        <p:spPr bwMode="auto">
          <a:xfrm>
            <a:off x="152400" y="6426200"/>
            <a:ext cx="8763000" cy="0"/>
          </a:xfrm>
          <a:prstGeom prst="line">
            <a:avLst/>
          </a:prstGeom>
          <a:noFill/>
          <a:ln w="6350">
            <a:solidFill>
              <a:schemeClr val="tx2">
                <a:lumMod val="40000"/>
                <a:lumOff val="60000"/>
              </a:schemeClr>
            </a:solidFill>
            <a:round/>
            <a:headEnd/>
            <a:tailEnd/>
          </a:ln>
          <a:effectLst/>
        </p:spPr>
        <p:txBody>
          <a:bodyPr wrap="none" anchor="ctr"/>
          <a:lstStyle/>
          <a:p>
            <a:endParaRPr lang="en-US"/>
          </a:p>
        </p:txBody>
      </p:sp>
      <p:pic>
        <p:nvPicPr>
          <p:cNvPr id="16391" name="Picture 7"/>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85738" y="6515100"/>
            <a:ext cx="804862" cy="252413"/>
          </a:xfrm>
          <a:prstGeom prst="rect">
            <a:avLst/>
          </a:prstGeom>
          <a:noFill/>
        </p:spPr>
      </p:pic>
      <p:sp>
        <p:nvSpPr>
          <p:cNvPr id="16392" name="Text Box 8"/>
          <p:cNvSpPr txBox="1">
            <a:spLocks noChangeArrowheads="1"/>
          </p:cNvSpPr>
          <p:nvPr/>
        </p:nvSpPr>
        <p:spPr bwMode="auto">
          <a:xfrm>
            <a:off x="6965074" y="6648450"/>
            <a:ext cx="1924926" cy="184666"/>
          </a:xfrm>
          <a:prstGeom prst="rect">
            <a:avLst/>
          </a:prstGeom>
          <a:noFill/>
          <a:ln w="9525">
            <a:noFill/>
            <a:miter lim="800000"/>
            <a:headEnd/>
            <a:tailEnd/>
          </a:ln>
          <a:effectLst/>
        </p:spPr>
        <p:txBody>
          <a:bodyPr wrap="none">
            <a:spAutoFit/>
          </a:bodyPr>
          <a:lstStyle/>
          <a:p>
            <a:pPr algn="r" eaLnBrk="0" hangingPunct="0"/>
            <a:r>
              <a:rPr lang="en-US" altLang="en-US" sz="600" dirty="0"/>
              <a:t>©</a:t>
            </a:r>
            <a:r>
              <a:rPr lang="en-US" altLang="en-US" sz="600" dirty="0" smtClean="0"/>
              <a:t> 2011</a:t>
            </a:r>
            <a:r>
              <a:rPr lang="en-US" altLang="en-US" sz="600" baseline="0" dirty="0" smtClean="0"/>
              <a:t> </a:t>
            </a:r>
            <a:r>
              <a:rPr lang="en-US" altLang="en-US" sz="600" dirty="0" smtClean="0"/>
              <a:t>The </a:t>
            </a:r>
            <a:r>
              <a:rPr lang="en-US" altLang="en-US" sz="600" dirty="0"/>
              <a:t>MITRE Corporation. All rights reserved</a:t>
            </a:r>
            <a:endParaRPr lang="en-US" altLang="en-US" sz="700" dirty="0"/>
          </a:p>
        </p:txBody>
      </p:sp>
      <p:sp>
        <p:nvSpPr>
          <p:cNvPr id="16386" name="Rectangle 2"/>
          <p:cNvSpPr>
            <a:spLocks noGrp="1" noChangeArrowheads="1"/>
          </p:cNvSpPr>
          <p:nvPr>
            <p:ph type="title"/>
          </p:nvPr>
        </p:nvSpPr>
        <p:spPr bwMode="auto">
          <a:xfrm>
            <a:off x="381000" y="381000"/>
            <a:ext cx="82296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pic>
        <p:nvPicPr>
          <p:cNvPr id="8" name="Picture 7" descr="mip_logo.jpg"/>
          <p:cNvPicPr>
            <a:picLocks noChangeAspect="1"/>
          </p:cNvPicPr>
          <p:nvPr userDrawn="1"/>
        </p:nvPicPr>
        <p:blipFill>
          <a:blip r:embed="rId14" cstate="print"/>
          <a:stretch>
            <a:fillRect/>
          </a:stretch>
        </p:blipFill>
        <p:spPr>
          <a:xfrm>
            <a:off x="7182771" y="250444"/>
            <a:ext cx="1547017" cy="663956"/>
          </a:xfrm>
          <a:prstGeom prst="rect">
            <a:avLst/>
          </a:prstGeom>
        </p:spPr>
      </p:pic>
      <p:sp>
        <p:nvSpPr>
          <p:cNvPr id="9" name="TextBox 8"/>
          <p:cNvSpPr txBox="1"/>
          <p:nvPr userDrawn="1"/>
        </p:nvSpPr>
        <p:spPr>
          <a:xfrm>
            <a:off x="3520565" y="6527981"/>
            <a:ext cx="404089" cy="307777"/>
          </a:xfrm>
          <a:prstGeom prst="rect">
            <a:avLst/>
          </a:prstGeom>
          <a:noFill/>
        </p:spPr>
        <p:txBody>
          <a:bodyPr wrap="none" rtlCol="0">
            <a:spAutoFit/>
          </a:bodyPr>
          <a:lstStyle/>
          <a:p>
            <a:fld id="{1DDF8A00-257F-C641-8F6F-E3850D642A63}"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ftr="0" dt="0"/>
  <p:txStyles>
    <p:titleStyle>
      <a:lvl1pPr algn="l" rtl="0" eaLnBrk="1" fontAlgn="base" hangingPunct="1">
        <a:lnSpc>
          <a:spcPts val="3000"/>
        </a:lnSpc>
        <a:spcBef>
          <a:spcPct val="0"/>
        </a:spcBef>
        <a:spcAft>
          <a:spcPct val="0"/>
        </a:spcAft>
        <a:defRPr sz="3600" b="1">
          <a:solidFill>
            <a:srgbClr val="092394"/>
          </a:solidFill>
          <a:latin typeface="+mj-lt"/>
          <a:ea typeface="+mj-ea"/>
          <a:cs typeface="+mj-cs"/>
        </a:defRPr>
      </a:lvl1pPr>
      <a:lvl2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2pPr>
      <a:lvl3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3pPr>
      <a:lvl4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4pPr>
      <a:lvl5pPr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5pPr>
      <a:lvl6pPr marL="4572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6pPr>
      <a:lvl7pPr marL="9144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7pPr>
      <a:lvl8pPr marL="13716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8pPr>
      <a:lvl9pPr marL="1828800" algn="l" rtl="0" eaLnBrk="1" fontAlgn="base" hangingPunct="1">
        <a:lnSpc>
          <a:spcPts val="3000"/>
        </a:lnSpc>
        <a:spcBef>
          <a:spcPct val="0"/>
        </a:spcBef>
        <a:spcAft>
          <a:spcPct val="0"/>
        </a:spcAft>
        <a:defRPr sz="3600" b="1">
          <a:solidFill>
            <a:srgbClr val="000099"/>
          </a:solidFill>
          <a:latin typeface="Times New Roman" pitchFamily="18" charset="0"/>
          <a:cs typeface="Arial" charset="0"/>
        </a:defRPr>
      </a:lvl9pPr>
    </p:titleStyle>
    <p:bodyStyle>
      <a:lvl1pPr marL="292100" indent="-292100" algn="l" rtl="0" eaLnBrk="1" fontAlgn="base" hangingPunct="1">
        <a:lnSpc>
          <a:spcPts val="2600"/>
        </a:lnSpc>
        <a:spcBef>
          <a:spcPct val="0"/>
        </a:spcBef>
        <a:spcAft>
          <a:spcPts val="800"/>
        </a:spcAft>
        <a:buClr>
          <a:schemeClr val="tx2">
            <a:lumMod val="60000"/>
            <a:lumOff val="40000"/>
          </a:schemeClr>
        </a:buClr>
        <a:buSzPct val="120000"/>
        <a:buFont typeface="Wingdings" pitchFamily="2" charset="2"/>
        <a:buChar char="§"/>
        <a:defRPr sz="2000" b="1">
          <a:solidFill>
            <a:schemeClr val="tx1"/>
          </a:solidFill>
          <a:latin typeface="+mn-lt"/>
          <a:ea typeface="+mn-ea"/>
          <a:cs typeface="+mn-cs"/>
        </a:defRPr>
      </a:lvl1pPr>
      <a:lvl2pPr marL="684213" indent="-227013" algn="l" rtl="0" eaLnBrk="1" fontAlgn="base" hangingPunct="1">
        <a:lnSpc>
          <a:spcPts val="2400"/>
        </a:lnSpc>
        <a:spcBef>
          <a:spcPct val="0"/>
        </a:spcBef>
        <a:spcAft>
          <a:spcPts val="800"/>
        </a:spcAft>
        <a:buClr>
          <a:schemeClr val="tx2">
            <a:lumMod val="60000"/>
            <a:lumOff val="40000"/>
          </a:schemeClr>
        </a:buClr>
        <a:buChar char="–"/>
        <a:defRPr sz="2000" b="1">
          <a:solidFill>
            <a:schemeClr val="tx1"/>
          </a:solidFill>
          <a:latin typeface="+mn-lt"/>
          <a:cs typeface="+mn-cs"/>
        </a:defRPr>
      </a:lvl2pPr>
      <a:lvl3pPr marL="966788" indent="-168275" algn="l" rtl="0" eaLnBrk="1" fontAlgn="base" hangingPunct="1">
        <a:lnSpc>
          <a:spcPts val="2400"/>
        </a:lnSpc>
        <a:spcBef>
          <a:spcPct val="0"/>
        </a:spcBef>
        <a:spcAft>
          <a:spcPts val="800"/>
        </a:spcAft>
        <a:buClr>
          <a:schemeClr val="tx2">
            <a:lumMod val="60000"/>
            <a:lumOff val="40000"/>
          </a:schemeClr>
        </a:buClr>
        <a:buSzPct val="90000"/>
        <a:buFont typeface="Wingdings" pitchFamily="2" charset="2"/>
        <a:buChar char="§"/>
        <a:defRPr b="1">
          <a:solidFill>
            <a:schemeClr val="tx1"/>
          </a:solidFill>
          <a:latin typeface="+mn-lt"/>
          <a:cs typeface="+mn-cs"/>
        </a:defRPr>
      </a:lvl3pPr>
      <a:lvl4pPr marL="1195388" indent="-114300" algn="l" rtl="0" eaLnBrk="1" fontAlgn="base" hangingPunct="1">
        <a:lnSpc>
          <a:spcPts val="1400"/>
        </a:lnSpc>
        <a:spcBef>
          <a:spcPct val="0"/>
        </a:spcBef>
        <a:spcAft>
          <a:spcPts val="800"/>
        </a:spcAft>
        <a:buClr>
          <a:schemeClr val="tx2">
            <a:lumMod val="60000"/>
            <a:lumOff val="40000"/>
          </a:schemeClr>
        </a:buClr>
        <a:buChar char="­"/>
        <a:defRPr sz="1400" b="1">
          <a:solidFill>
            <a:schemeClr val="tx1"/>
          </a:solidFill>
          <a:latin typeface="+mn-lt"/>
          <a:cs typeface="+mn-cs"/>
        </a:defRPr>
      </a:lvl4pPr>
      <a:lvl5pPr marL="1423988" indent="-114300" algn="l" rtl="0" eaLnBrk="1" fontAlgn="base" hangingPunct="1">
        <a:lnSpc>
          <a:spcPts val="1200"/>
        </a:lnSpc>
        <a:spcBef>
          <a:spcPct val="0"/>
        </a:spcBef>
        <a:spcAft>
          <a:spcPts val="800"/>
        </a:spcAft>
        <a:buClr>
          <a:schemeClr val="tx2">
            <a:lumMod val="60000"/>
            <a:lumOff val="40000"/>
          </a:schemeClr>
        </a:buClr>
        <a:buSzPct val="50000"/>
        <a:buFont typeface="Monotype Sorts" pitchFamily="2" charset="2"/>
        <a:buChar char="n"/>
        <a:defRPr sz="1400" b="1">
          <a:solidFill>
            <a:schemeClr val="tx1"/>
          </a:solidFill>
          <a:latin typeface="+mn-lt"/>
          <a:cs typeface="+mn-cs"/>
        </a:defRPr>
      </a:lvl5pPr>
      <a:lvl6pPr marL="18811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6pPr>
      <a:lvl7pPr marL="23383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7pPr>
      <a:lvl8pPr marL="27955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8pPr>
      <a:lvl9pPr marL="3252788" indent="-114300" algn="l" rtl="0" eaLnBrk="1" fontAlgn="base" hangingPunct="1">
        <a:lnSpc>
          <a:spcPts val="1200"/>
        </a:lnSpc>
        <a:spcBef>
          <a:spcPct val="0"/>
        </a:spcBef>
        <a:spcAft>
          <a:spcPts val="800"/>
        </a:spcAft>
        <a:buClr>
          <a:srgbClr val="FDAA03"/>
        </a:buClr>
        <a:buSzPct val="50000"/>
        <a:buFont typeface="Monotype Sorts" pitchFamily="2" charset="2"/>
        <a:buChar char="n"/>
        <a:defRPr sz="1400" b="1">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3"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3"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2.gif"/><Relationship Id="rId4" Type="http://schemas.openxmlformats.org/officeDocument/2006/relationships/image" Target="../media/image18.gif"/><Relationship Id="rId5" Type="http://schemas.openxmlformats.org/officeDocument/2006/relationships/image" Target="../media/image19.gif"/><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6" Type="http://schemas.openxmlformats.org/officeDocument/2006/relationships/image" Target="../media/image20.gi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4" Type="http://schemas.openxmlformats.org/officeDocument/2006/relationships/slide" Target="slide35.xml"/><Relationship Id="rId10" Type="http://schemas.openxmlformats.org/officeDocument/2006/relationships/image" Target="../media/image27.png"/><Relationship Id="rId5" Type="http://schemas.openxmlformats.org/officeDocument/2006/relationships/slide" Target="slide37.xml"/><Relationship Id="rId7"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3.xml"/><Relationship Id="rId9" Type="http://schemas.openxmlformats.org/officeDocument/2006/relationships/image" Target="../media/image26.png"/><Relationship Id="rId3" Type="http://schemas.openxmlformats.org/officeDocument/2006/relationships/image" Target="../media/image23.png"/><Relationship Id="rId6" Type="http://schemas.openxmlformats.org/officeDocument/2006/relationships/slide" Target="slide3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3"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3"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 Target="slide40.xml"/><Relationship Id="rId1" Type="http://schemas.openxmlformats.org/officeDocument/2006/relationships/slideLayout" Target="../slideLayouts/slideLayout2.xml"/><Relationship Id="rId2" Type="http://schemas.openxmlformats.org/officeDocument/2006/relationships/slide" Target="slide38.xml"/><Relationship Id="rId3" Type="http://schemas.openxmlformats.org/officeDocument/2006/relationships/slide" Target="slide39.xml"/></Relationships>
</file>

<file path=ppt/slides/_rels/slide25.xml.rels><?xml version="1.0" encoding="UTF-8" standalone="yes"?>
<Relationships xmlns="http://schemas.openxmlformats.org/package/2006/relationships"><Relationship Id="rId6" Type="http://schemas.openxmlformats.org/officeDocument/2006/relationships/slide" Target="slide45.xml"/><Relationship Id="rId4" Type="http://schemas.openxmlformats.org/officeDocument/2006/relationships/slide" Target="slide43.xml"/><Relationship Id="rId1" Type="http://schemas.openxmlformats.org/officeDocument/2006/relationships/slideLayout" Target="../slideLayouts/slideLayout2.xml"/><Relationship Id="rId2" Type="http://schemas.openxmlformats.org/officeDocument/2006/relationships/slide" Target="slide41.xml"/><Relationship Id="rId3" Type="http://schemas.openxmlformats.org/officeDocument/2006/relationships/slide" Target="slide42.xml"/><Relationship Id="rId5" Type="http://schemas.openxmlformats.org/officeDocument/2006/relationships/slide" Target="slide4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4" Type="http://schemas.openxmlformats.org/officeDocument/2006/relationships/image" Target="../media/image31.jpe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jpeg"/><Relationship Id="rId5" Type="http://schemas.openxmlformats.org/officeDocument/2006/relationships/image" Target="../media/image3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6" Type="http://schemas.openxmlformats.org/officeDocument/2006/relationships/slide" Target="slide14.xml"/><Relationship Id="rId4" Type="http://schemas.openxmlformats.org/officeDocument/2006/relationships/image" Target="../media/image34.jpeg"/><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jpe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4" Type="http://schemas.openxmlformats.org/officeDocument/2006/relationships/slide" Target="slide14.xm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6" Type="http://schemas.openxmlformats.org/officeDocument/2006/relationships/slide" Target="slide14.xml"/><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5" Type="http://schemas.openxmlformats.org/officeDocument/2006/relationships/image" Target="../media/image37.png"/></Relationships>
</file>

<file path=ppt/slides/_rels/slide38.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3" Type="http://schemas.openxmlformats.org/officeDocument/2006/relationships/slide" Target="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4" Type="http://schemas.openxmlformats.org/officeDocument/2006/relationships/image" Target="../media/image5.jpeg"/><Relationship Id="rId10" Type="http://schemas.openxmlformats.org/officeDocument/2006/relationships/image" Target="../media/image11.jpeg"/><Relationship Id="rId5" Type="http://schemas.openxmlformats.org/officeDocument/2006/relationships/image" Target="../media/image6.png"/><Relationship Id="rId7" Type="http://schemas.openxmlformats.org/officeDocument/2006/relationships/image" Target="../media/image8.gif"/><Relationship Id="rId11" Type="http://schemas.openxmlformats.org/officeDocument/2006/relationships/image" Target="../media/image12.gif"/><Relationship Id="rId1" Type="http://schemas.openxmlformats.org/officeDocument/2006/relationships/slideLayout" Target="../slideLayouts/slideLayout2.xml"/><Relationship Id="rId2" Type="http://schemas.openxmlformats.org/officeDocument/2006/relationships/notesSlide" Target="../notesSlides/notesSlide3.xml"/><Relationship Id="rId9" Type="http://schemas.openxmlformats.org/officeDocument/2006/relationships/image" Target="../media/image10.jpeg"/><Relationship Id="rId3" Type="http://schemas.openxmlformats.org/officeDocument/2006/relationships/image" Target="../media/image4.jpeg"/><Relationship Id="rId6"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3" Type="http://schemas.openxmlformats.org/officeDocument/2006/relationships/slide" Target="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 Target="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3" Type="http://schemas.openxmlformats.org/officeDocument/2006/relationships/slide" Target="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3" Type="http://schemas.openxmlformats.org/officeDocument/2006/relationships/slide" Target="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3" Type="http://schemas.openxmlformats.org/officeDocument/2006/relationships/image" Target="../media/image38.w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3" Type="http://schemas.openxmlformats.org/officeDocument/2006/relationships/image" Target="../media/image4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3" Type="http://schemas.openxmlformats.org/officeDocument/2006/relationships/slide" Target="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3"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medCafe </a:t>
            </a:r>
            <a:endParaRPr lang="en-US" altLang="en-US" sz="4800" dirty="0">
              <a:solidFill>
                <a:schemeClr val="tx1"/>
              </a:solidFill>
            </a:endParaRPr>
          </a:p>
        </p:txBody>
      </p:sp>
      <p:sp>
        <p:nvSpPr>
          <p:cNvPr id="80899" name="Rectangle 3"/>
          <p:cNvSpPr>
            <a:spLocks noGrp="1" noChangeArrowheads="1"/>
          </p:cNvSpPr>
          <p:nvPr>
            <p:ph type="subTitle" idx="1"/>
          </p:nvPr>
        </p:nvSpPr>
        <p:spPr bwMode="auto">
          <a:xfrm>
            <a:off x="1371600" y="3255417"/>
            <a:ext cx="6400800" cy="416781"/>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r>
              <a:rPr lang="en-US" altLang="en-US" b="0" dirty="0" smtClean="0"/>
              <a:t>A MITRE Research Project</a:t>
            </a:r>
          </a:p>
        </p:txBody>
      </p:sp>
      <p:sp>
        <p:nvSpPr>
          <p:cNvPr id="4" name="TextBox 3"/>
          <p:cNvSpPr txBox="1"/>
          <p:nvPr/>
        </p:nvSpPr>
        <p:spPr>
          <a:xfrm>
            <a:off x="5932470" y="5680184"/>
            <a:ext cx="2958957" cy="954107"/>
          </a:xfrm>
          <a:prstGeom prst="rect">
            <a:avLst/>
          </a:prstGeom>
          <a:noFill/>
        </p:spPr>
        <p:txBody>
          <a:bodyPr wrap="square" rtlCol="0">
            <a:spAutoFit/>
          </a:bodyPr>
          <a:lstStyle/>
          <a:p>
            <a:r>
              <a:rPr lang="en-US" dirty="0" smtClean="0"/>
              <a:t>MITRE Internal Information</a:t>
            </a:r>
          </a:p>
          <a:p>
            <a:r>
              <a:rPr lang="en-US" dirty="0" smtClean="0"/>
              <a:t>For Limited External Release</a:t>
            </a:r>
          </a:p>
          <a:p>
            <a:r>
              <a:rPr lang="en-US" dirty="0" smtClean="0"/>
              <a:t>Not approved for further distribution</a:t>
            </a:r>
            <a:endParaRPr lang="en-US" dirty="0"/>
          </a:p>
        </p:txBody>
      </p:sp>
      <p:sp>
        <p:nvSpPr>
          <p:cNvPr id="5" name="Rectangle 3"/>
          <p:cNvSpPr txBox="1">
            <a:spLocks noChangeAspect="1" noChangeArrowheads="1"/>
          </p:cNvSpPr>
          <p:nvPr/>
        </p:nvSpPr>
        <p:spPr bwMode="auto">
          <a:xfrm>
            <a:off x="1697498" y="3342878"/>
            <a:ext cx="5435842" cy="2156573"/>
          </a:xfrm>
          <a:prstGeom prst="rect">
            <a:avLst/>
          </a:prstGeom>
          <a:noFill/>
          <a:ln w="12700">
            <a:miter lim="800000"/>
            <a:headEnd/>
            <a:tailEnd/>
          </a:ln>
        </p:spPr>
        <p:txBody>
          <a:bodyPr wrap="square" lIns="46037" tIns="41275" rIns="46037" bIns="41275" anchor="ctr" anchorCtr="1">
            <a:spAutoFit/>
          </a:bodyPr>
          <a:lstStyle/>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endParaRPr kumimoji="0" lang="en-US" altLang="en-US" sz="2000" b="0" i="0" u="none" strike="noStrike" kern="0" cap="none" spc="0" normalizeH="0" baseline="0" noProof="0" dirty="0" smtClean="0">
              <a:ln>
                <a:noFill/>
              </a:ln>
              <a:solidFill>
                <a:srgbClr val="FF0000"/>
              </a:solidFill>
              <a:effectLst/>
              <a:uLnTx/>
              <a:uFillTx/>
              <a:latin typeface="+mn-lt"/>
              <a:ea typeface="+mn-ea"/>
              <a:cs typeface="+mn-cs"/>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kumimoji="0" lang="en-US" altLang="en-US" sz="1800" b="0" i="0" u="none" strike="noStrike" kern="0" cap="none" spc="0" normalizeH="0" baseline="0" noProof="0" dirty="0" smtClean="0">
                <a:ln>
                  <a:noFill/>
                </a:ln>
                <a:effectLst/>
                <a:uLnTx/>
                <a:uFillTx/>
                <a:latin typeface="+mn-lt"/>
                <a:ea typeface="+mn-ea"/>
                <a:cs typeface="+mn-cs"/>
              </a:rPr>
              <a:t>Gail Hamilton : ghamilton@mitre.</a:t>
            </a:r>
            <a:r>
              <a:rPr kumimoji="0" lang="en-US" altLang="en-US" sz="1800" b="0" i="0" u="none" strike="noStrike" kern="0" cap="none" spc="0" normalizeH="0" baseline="0" noProof="0" dirty="0" smtClean="0">
                <a:ln>
                  <a:noFill/>
                </a:ln>
                <a:effectLst/>
                <a:uLnTx/>
                <a:uFillTx/>
                <a:latin typeface="+mn-lt"/>
                <a:ea typeface="+mn-ea"/>
                <a:cs typeface="+mn-cs"/>
              </a:rPr>
              <a:t>org</a:t>
            </a: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kumimoji="0" lang="en-US" altLang="en-US" sz="1800" b="0" i="0" u="none" strike="noStrike" kern="0" cap="none" spc="0" normalizeH="0" baseline="0" noProof="0" dirty="0" smtClean="0">
                <a:ln>
                  <a:noFill/>
                </a:ln>
                <a:effectLst/>
                <a:uLnTx/>
                <a:uFillTx/>
                <a:latin typeface="+mn-lt"/>
                <a:ea typeface="+mn-ea"/>
                <a:cs typeface="+mn-cs"/>
              </a:rPr>
              <a:t> Jeff</a:t>
            </a:r>
            <a:r>
              <a:rPr kumimoji="0" lang="en-US" altLang="en-US" sz="1800" b="0" i="0" u="none" strike="noStrike" kern="0" cap="none" spc="0" normalizeH="0" noProof="0" dirty="0" smtClean="0">
                <a:ln>
                  <a:noFill/>
                </a:ln>
                <a:effectLst/>
                <a:uLnTx/>
                <a:uFillTx/>
                <a:latin typeface="+mn-lt"/>
                <a:ea typeface="+mn-ea"/>
                <a:cs typeface="+mn-cs"/>
              </a:rPr>
              <a:t> Hoyt :</a:t>
            </a:r>
            <a:r>
              <a:rPr kumimoji="0" lang="en-US" altLang="en-US" sz="1800" b="0" i="0" u="none" strike="noStrike" kern="0" cap="none" spc="0" normalizeH="0" noProof="0" dirty="0" smtClean="0">
                <a:ln>
                  <a:noFill/>
                </a:ln>
                <a:effectLst/>
                <a:uLnTx/>
                <a:uFillTx/>
                <a:latin typeface="+mn-lt"/>
                <a:ea typeface="+mn-ea"/>
                <a:cs typeface="+mn-cs"/>
              </a:rPr>
              <a:t> jchoyt@mitre.org</a:t>
            </a:r>
            <a:endParaRPr lang="en-US" altLang="en-US" sz="1800" kern="0" dirty="0" smtClean="0">
              <a:latin typeface="+mn-lt"/>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r>
              <a:rPr lang="en-US" altLang="en-US" sz="1800" kern="0" noProof="0" dirty="0" smtClean="0"/>
              <a:t>Mary Greer : </a:t>
            </a:r>
            <a:r>
              <a:rPr lang="en-US" altLang="en-US" sz="1800" kern="0" noProof="0" dirty="0" err="1" smtClean="0"/>
              <a:t>mgreer@mitre.org</a:t>
            </a:r>
            <a:r>
              <a:rPr lang="en-US" altLang="en-US" sz="1800" kern="0" noProof="0" dirty="0" smtClean="0"/>
              <a:t>	</a:t>
            </a:r>
            <a:endParaRPr kumimoji="0" lang="en-US" altLang="en-US" sz="1800" b="0" i="0" u="none" strike="noStrike" kern="0" cap="none" spc="0" normalizeH="0" noProof="0" dirty="0" smtClean="0">
              <a:ln>
                <a:noFill/>
              </a:ln>
              <a:effectLst/>
              <a:uLnTx/>
              <a:uFillTx/>
              <a:latin typeface="+mn-lt"/>
              <a:ea typeface="+mn-ea"/>
              <a:cs typeface="+mn-cs"/>
            </a:endParaRPr>
          </a:p>
          <a:p>
            <a:pPr marL="0" marR="0" lvl="0" indent="0" algn="ctr" defTabSz="914400" rtl="0" eaLnBrk="1" fontAlgn="base" latinLnBrk="0" hangingPunct="1">
              <a:lnSpc>
                <a:spcPts val="2600"/>
              </a:lnSpc>
              <a:spcBef>
                <a:spcPct val="0"/>
              </a:spcBef>
              <a:spcAft>
                <a:spcPts val="800"/>
              </a:spcAft>
              <a:buClr>
                <a:schemeClr val="tx2">
                  <a:lumMod val="60000"/>
                  <a:lumOff val="40000"/>
                </a:schemeClr>
              </a:buClr>
              <a:buSzPct val="120000"/>
              <a:buFont typeface="Wingdings" pitchFamily="2" charset="2"/>
              <a:buNone/>
              <a:tabLst/>
              <a:defRPr/>
            </a:pPr>
            <a:endParaRPr lang="en-US" altLang="en-US" sz="2000" kern="0" dirty="0" smtClean="0">
              <a:solidFill>
                <a:srgbClr val="FF0000"/>
              </a:solidFill>
              <a:latin typeface="+mn-lt"/>
            </a:endParaRPr>
          </a:p>
        </p:txBody>
      </p:sp>
      <p:sp>
        <p:nvSpPr>
          <p:cNvPr id="6" name="TextBox 5"/>
          <p:cNvSpPr txBox="1"/>
          <p:nvPr/>
        </p:nvSpPr>
        <p:spPr>
          <a:xfrm>
            <a:off x="3431671" y="5238517"/>
            <a:ext cx="1658623" cy="307777"/>
          </a:xfrm>
          <a:prstGeom prst="rect">
            <a:avLst/>
          </a:prstGeom>
          <a:noFill/>
        </p:spPr>
        <p:txBody>
          <a:bodyPr wrap="none" rtlCol="0">
            <a:spAutoFit/>
          </a:bodyPr>
          <a:lstStyle/>
          <a:p>
            <a:r>
              <a:rPr lang="en-US" dirty="0" smtClean="0"/>
              <a:t>January</a:t>
            </a:r>
            <a:r>
              <a:rPr lang="en-US" dirty="0" smtClean="0"/>
              <a:t> </a:t>
            </a:r>
            <a:r>
              <a:rPr lang="en-US" dirty="0" smtClean="0"/>
              <a:t>2</a:t>
            </a:r>
            <a:r>
              <a:rPr lang="en-US" dirty="0" smtClean="0"/>
              <a:t>6</a:t>
            </a:r>
            <a:r>
              <a:rPr lang="en-US" baseline="30000" dirty="0" smtClean="0"/>
              <a:t>th</a:t>
            </a:r>
            <a:r>
              <a:rPr lang="en-US" dirty="0" smtClean="0"/>
              <a:t>, </a:t>
            </a:r>
            <a:r>
              <a:rPr lang="en-US" dirty="0" smtClean="0"/>
              <a:t>2011 </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Defined Interface</a:t>
            </a:r>
            <a:endParaRPr lang="en-US" dirty="0"/>
          </a:p>
        </p:txBody>
      </p:sp>
      <p:sp>
        <p:nvSpPr>
          <p:cNvPr id="3" name="Content Placeholder 2"/>
          <p:cNvSpPr>
            <a:spLocks noGrp="1"/>
          </p:cNvSpPr>
          <p:nvPr>
            <p:ph idx="1"/>
          </p:nvPr>
        </p:nvSpPr>
        <p:spPr>
          <a:xfrm>
            <a:off x="461976" y="1872950"/>
            <a:ext cx="8339123" cy="4673600"/>
          </a:xfrm>
        </p:spPr>
        <p:txBody>
          <a:bodyPr/>
          <a:lstStyle/>
          <a:p>
            <a:pPr>
              <a:spcAft>
                <a:spcPts val="300"/>
              </a:spcAft>
            </a:pPr>
            <a:r>
              <a:rPr lang="en-US" dirty="0" smtClean="0"/>
              <a:t>Customizable via Component composition</a:t>
            </a:r>
          </a:p>
          <a:p>
            <a:pPr lvl="1">
              <a:spcAft>
                <a:spcPts val="300"/>
              </a:spcAft>
            </a:pPr>
            <a:r>
              <a:rPr lang="en-US" dirty="0" smtClean="0"/>
              <a:t>User selects which components to use</a:t>
            </a:r>
          </a:p>
          <a:p>
            <a:pPr>
              <a:spcAft>
                <a:spcPts val="300"/>
              </a:spcAft>
            </a:pPr>
            <a:r>
              <a:rPr lang="en-US" dirty="0" smtClean="0"/>
              <a:t>Default views (templates)</a:t>
            </a:r>
          </a:p>
          <a:p>
            <a:pPr lvl="1">
              <a:spcAft>
                <a:spcPts val="300"/>
              </a:spcAft>
            </a:pPr>
            <a:r>
              <a:rPr lang="en-US" dirty="0" smtClean="0"/>
              <a:t>Start with default collection of components</a:t>
            </a:r>
          </a:p>
          <a:p>
            <a:pPr lvl="1">
              <a:spcAft>
                <a:spcPts val="300"/>
              </a:spcAft>
            </a:pPr>
            <a:r>
              <a:rPr lang="en-US" dirty="0" smtClean="0"/>
              <a:t>Good for those who don’t want to customize</a:t>
            </a:r>
          </a:p>
          <a:p>
            <a:pPr>
              <a:spcAft>
                <a:spcPts val="300"/>
              </a:spcAft>
            </a:pPr>
            <a:r>
              <a:rPr lang="en-US" dirty="0" smtClean="0"/>
              <a:t>Clinician defined views</a:t>
            </a:r>
          </a:p>
          <a:p>
            <a:pPr lvl="1">
              <a:spcAft>
                <a:spcPts val="300"/>
              </a:spcAft>
            </a:pPr>
            <a:r>
              <a:rPr lang="en-US" dirty="0" smtClean="0"/>
              <a:t>Some specialists, advanced users wish to customize their view for their </a:t>
            </a:r>
            <a:r>
              <a:rPr lang="en-US" dirty="0" smtClean="0"/>
              <a:t>patients</a:t>
            </a:r>
          </a:p>
          <a:p>
            <a:pPr lvl="1">
              <a:spcAft>
                <a:spcPts val="300"/>
              </a:spcAft>
            </a:pPr>
            <a:r>
              <a:rPr lang="en-US" dirty="0" smtClean="0"/>
              <a:t>Aligns with patient use cases</a:t>
            </a:r>
            <a:endParaRPr lang="en-US" dirty="0" smtClean="0"/>
          </a:p>
          <a:p>
            <a:pPr>
              <a:spcAft>
                <a:spcPts val="300"/>
              </a:spcAft>
            </a:pPr>
            <a:r>
              <a:rPr lang="en-US" dirty="0" smtClean="0"/>
              <a:t>Per patient views</a:t>
            </a:r>
          </a:p>
          <a:p>
            <a:pPr lvl="1">
              <a:spcAft>
                <a:spcPts val="300"/>
              </a:spcAft>
            </a:pPr>
            <a:r>
              <a:rPr lang="en-US" dirty="0" smtClean="0"/>
              <a:t>Some patients do not “fit the mold”</a:t>
            </a:r>
          </a:p>
          <a:p>
            <a:pPr lvl="1">
              <a:spcAft>
                <a:spcPts val="300"/>
              </a:spcAft>
            </a:pPr>
            <a:r>
              <a:rPr lang="en-US" dirty="0" smtClean="0"/>
              <a:t>Modify a view for a specific patient and save it</a:t>
            </a:r>
          </a:p>
          <a:p>
            <a:pPr lvl="2">
              <a:spcAft>
                <a:spcPts val="300"/>
              </a:spcAft>
            </a:pPr>
            <a:r>
              <a:rPr lang="en-US" dirty="0" smtClean="0"/>
              <a:t>Speeds re-engagement with a patient</a:t>
            </a:r>
            <a:endParaRPr lang="en-US" dirty="0"/>
          </a:p>
        </p:txBody>
      </p:sp>
      <p:pic>
        <p:nvPicPr>
          <p:cNvPr id="4" name="Picture 3" descr="puzzle.jpg"/>
          <p:cNvPicPr>
            <a:picLocks noChangeAspect="1"/>
          </p:cNvPicPr>
          <p:nvPr/>
        </p:nvPicPr>
        <p:blipFill>
          <a:blip r:embed="rId3" cstate="print"/>
          <a:stretch>
            <a:fillRect/>
          </a:stretch>
        </p:blipFill>
        <p:spPr>
          <a:xfrm>
            <a:off x="3708400" y="777120"/>
            <a:ext cx="1447800" cy="1158240"/>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Consistent Access to Data</a:t>
            </a:r>
            <a:endParaRPr lang="en-US" dirty="0"/>
          </a:p>
        </p:txBody>
      </p:sp>
      <p:sp>
        <p:nvSpPr>
          <p:cNvPr id="3" name="Content Placeholder 2"/>
          <p:cNvSpPr>
            <a:spLocks noGrp="1"/>
          </p:cNvSpPr>
          <p:nvPr>
            <p:ph idx="1"/>
          </p:nvPr>
        </p:nvSpPr>
        <p:spPr>
          <a:xfrm>
            <a:off x="482600" y="2265362"/>
            <a:ext cx="8128000" cy="4808538"/>
          </a:xfrm>
        </p:spPr>
        <p:txBody>
          <a:bodyPr/>
          <a:lstStyle/>
          <a:p>
            <a:r>
              <a:rPr lang="en-US" dirty="0" smtClean="0"/>
              <a:t>All data sources are presented in an identical format</a:t>
            </a:r>
          </a:p>
          <a:p>
            <a:pPr lvl="1"/>
            <a:r>
              <a:rPr lang="en-US" dirty="0" smtClean="0"/>
              <a:t>Allows all components to speak the same language</a:t>
            </a:r>
          </a:p>
          <a:p>
            <a:pPr lvl="1"/>
            <a:r>
              <a:rPr lang="en-US" dirty="0" smtClean="0"/>
              <a:t>Components can access all data the same way</a:t>
            </a:r>
          </a:p>
          <a:p>
            <a:pPr lvl="1"/>
            <a:r>
              <a:rPr lang="en-US" dirty="0" smtClean="0"/>
              <a:t>Consistent method of access</a:t>
            </a:r>
          </a:p>
          <a:p>
            <a:pPr lvl="1"/>
            <a:r>
              <a:rPr lang="en-US" dirty="0" smtClean="0"/>
              <a:t>Data sources transparent to user</a:t>
            </a:r>
          </a:p>
          <a:p>
            <a:r>
              <a:rPr lang="en-US" dirty="0" smtClean="0"/>
              <a:t>More component choices -&gt; more data sources willing to play</a:t>
            </a:r>
          </a:p>
          <a:p>
            <a:r>
              <a:rPr lang="en-US" dirty="0" smtClean="0"/>
              <a:t>More data sources -&gt; more component developers</a:t>
            </a:r>
            <a:endParaRPr lang="en-US" dirty="0"/>
          </a:p>
        </p:txBody>
      </p:sp>
      <p:pic>
        <p:nvPicPr>
          <p:cNvPr id="4" name="Picture 3" descr="puzzle-pieces.jpg"/>
          <p:cNvPicPr>
            <a:picLocks noChangeAspect="1"/>
          </p:cNvPicPr>
          <p:nvPr/>
        </p:nvPicPr>
        <p:blipFill>
          <a:blip r:embed="rId3" cstate="print"/>
          <a:stretch>
            <a:fillRect/>
          </a:stretch>
        </p:blipFill>
        <p:spPr>
          <a:xfrm>
            <a:off x="3067050" y="800100"/>
            <a:ext cx="1733550" cy="1298489"/>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Interface</a:t>
            </a:r>
            <a:endParaRPr lang="en-US" dirty="0"/>
          </a:p>
        </p:txBody>
      </p:sp>
      <p:pic>
        <p:nvPicPr>
          <p:cNvPr id="4" name="Content Placeholder 3" descr="medCafe-coverflow.png"/>
          <p:cNvPicPr>
            <a:picLocks noGrp="1" noChangeAspect="1"/>
          </p:cNvPicPr>
          <p:nvPr>
            <p:ph idx="1"/>
          </p:nvPr>
        </p:nvPicPr>
        <p:blipFill>
          <a:blip r:embed="rId3" cstate="print"/>
          <a:stretch>
            <a:fillRect/>
          </a:stretch>
        </p:blipFill>
        <p:spPr>
          <a:xfrm>
            <a:off x="709259" y="831850"/>
            <a:ext cx="7164742" cy="4948842"/>
          </a:xfrm>
          <a:ln w="25400">
            <a:solidFill>
              <a:schemeClr val="tx2">
                <a:lumMod val="20000"/>
                <a:lumOff val="80000"/>
              </a:schemeClr>
            </a:solidFill>
            <a:round/>
          </a:ln>
          <a:effectLst>
            <a:reflection blurRad="6350" stA="50000" endA="300" endPos="90000" dir="5400000" sy="-100000" algn="bl" rotWithShape="0"/>
          </a:effectLst>
        </p:spPr>
      </p:pic>
      <p:sp>
        <p:nvSpPr>
          <p:cNvPr id="5" name="TextBox 4"/>
          <p:cNvSpPr txBox="1"/>
          <p:nvPr/>
        </p:nvSpPr>
        <p:spPr>
          <a:xfrm>
            <a:off x="1066800" y="5943600"/>
            <a:ext cx="714801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Flexible 5 pane interface, adaptable to clinician’s needs. Panes can be hidden or shown.</a:t>
            </a:r>
            <a:endParaRPr lang="en-US" dirty="0"/>
          </a:p>
        </p:txBody>
      </p:sp>
      <p:sp>
        <p:nvSpPr>
          <p:cNvPr id="6" name="TextBox 5"/>
          <p:cNvSpPr txBox="1"/>
          <p:nvPr/>
        </p:nvSpPr>
        <p:spPr>
          <a:xfrm>
            <a:off x="3429000" y="1168400"/>
            <a:ext cx="5444256" cy="307777"/>
          </a:xfrm>
          <a:prstGeom prst="rect">
            <a:avLst/>
          </a:prstGeom>
          <a:solidFill>
            <a:schemeClr val="tx2">
              <a:lumMod val="20000"/>
              <a:lumOff val="80000"/>
              <a:alpha val="54000"/>
            </a:schemeClr>
          </a:solidFill>
          <a:effectLst>
            <a:softEdge rad="38100"/>
          </a:effectLst>
        </p:spPr>
        <p:txBody>
          <a:bodyPr wrap="none" rtlCol="0">
            <a:spAutoFit/>
          </a:bodyPr>
          <a:lstStyle/>
          <a:p>
            <a:r>
              <a:rPr lang="en-US" dirty="0" smtClean="0"/>
              <a:t>Top Pane: Coversheet containing commonly required patient data. </a:t>
            </a:r>
            <a:endParaRPr lang="en-US" dirty="0"/>
          </a:p>
        </p:txBody>
      </p:sp>
      <p:sp>
        <p:nvSpPr>
          <p:cNvPr id="7" name="TextBox 6"/>
          <p:cNvSpPr txBox="1"/>
          <p:nvPr/>
        </p:nvSpPr>
        <p:spPr>
          <a:xfrm>
            <a:off x="5400251" y="4851400"/>
            <a:ext cx="3618298" cy="738664"/>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Right hand pane contains list of</a:t>
            </a:r>
          </a:p>
          <a:p>
            <a:r>
              <a:rPr lang="en-US" dirty="0" smtClean="0"/>
              <a:t> components that can be drag and dropped</a:t>
            </a:r>
          </a:p>
          <a:p>
            <a:r>
              <a:rPr lang="en-US" dirty="0" smtClean="0"/>
              <a:t> into the center pane </a:t>
            </a:r>
            <a:endParaRPr lang="en-US" dirty="0"/>
          </a:p>
        </p:txBody>
      </p:sp>
      <p:sp>
        <p:nvSpPr>
          <p:cNvPr id="9" name="TextBox 8"/>
          <p:cNvSpPr txBox="1"/>
          <p:nvPr/>
        </p:nvSpPr>
        <p:spPr>
          <a:xfrm>
            <a:off x="980651" y="5232400"/>
            <a:ext cx="4057058" cy="30777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Center pane contains composable patient record</a:t>
            </a:r>
            <a:endParaRPr lang="en-US" dirty="0"/>
          </a:p>
        </p:txBody>
      </p:sp>
      <p:sp>
        <p:nvSpPr>
          <p:cNvPr id="10" name="TextBox 9"/>
          <p:cNvSpPr txBox="1"/>
          <p:nvPr/>
        </p:nvSpPr>
        <p:spPr>
          <a:xfrm>
            <a:off x="167851" y="3848100"/>
            <a:ext cx="2056973" cy="954107"/>
          </a:xfrm>
          <a:prstGeom prst="rect">
            <a:avLst/>
          </a:prstGeom>
          <a:solidFill>
            <a:schemeClr val="tx2">
              <a:lumMod val="20000"/>
              <a:lumOff val="80000"/>
              <a:alpha val="71000"/>
            </a:schemeClr>
          </a:solidFill>
          <a:effectLst>
            <a:softEdge rad="38100"/>
          </a:effectLst>
        </p:spPr>
        <p:txBody>
          <a:bodyPr wrap="none" rtlCol="0">
            <a:spAutoFit/>
          </a:bodyPr>
          <a:lstStyle/>
          <a:p>
            <a:r>
              <a:rPr lang="en-US" dirty="0" smtClean="0"/>
              <a:t>Left pane contains </a:t>
            </a:r>
          </a:p>
          <a:p>
            <a:r>
              <a:rPr lang="en-US" dirty="0" smtClean="0"/>
              <a:t>Patient look up</a:t>
            </a:r>
          </a:p>
          <a:p>
            <a:r>
              <a:rPr lang="en-US" dirty="0" smtClean="0"/>
              <a:t>and </a:t>
            </a:r>
          </a:p>
          <a:p>
            <a:r>
              <a:rPr lang="en-US" dirty="0" smtClean="0"/>
              <a:t>scheduling functionality</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 name="Rounded Rectangle 37"/>
          <p:cNvSpPr/>
          <p:nvPr/>
        </p:nvSpPr>
        <p:spPr>
          <a:xfrm>
            <a:off x="5593655" y="3346102"/>
            <a:ext cx="1721545" cy="1784698"/>
          </a:xfrm>
          <a:prstGeom prst="roundRect">
            <a:avLst>
              <a:gd name="adj" fmla="val 10440"/>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2956422" y="1085930"/>
            <a:ext cx="2622586" cy="1466770"/>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dirty="0" smtClean="0"/>
              <a:t>medCafe Architecture</a:t>
            </a:r>
            <a:endParaRPr lang="en-US" dirty="0"/>
          </a:p>
        </p:txBody>
      </p:sp>
      <p:pic>
        <p:nvPicPr>
          <p:cNvPr id="7" name="Content Placeholder 6" descr="Picture 9.png"/>
          <p:cNvPicPr>
            <a:picLocks noGrp="1" noChangeAspect="1"/>
          </p:cNvPicPr>
          <p:nvPr>
            <p:ph idx="1"/>
          </p:nvPr>
        </p:nvPicPr>
        <p:blipFill>
          <a:blip r:embed="rId3" cstate="print"/>
          <a:srcRect t="-15009" b="-15009"/>
          <a:stretch>
            <a:fillRect/>
          </a:stretch>
        </p:blipFill>
        <p:spPr>
          <a:xfrm>
            <a:off x="3372887" y="1387658"/>
            <a:ext cx="1921767" cy="1136920"/>
          </a:xfrm>
          <a:effectLst>
            <a:reflection stA="50000" endPos="75000" dist="12700" dir="5400000" sy="-100000" algn="bl" rotWithShape="0"/>
          </a:effectLst>
        </p:spPr>
      </p:pic>
      <p:sp>
        <p:nvSpPr>
          <p:cNvPr id="8" name="TextBox 7"/>
          <p:cNvSpPr txBox="1"/>
          <p:nvPr/>
        </p:nvSpPr>
        <p:spPr>
          <a:xfrm>
            <a:off x="3265861" y="1197458"/>
            <a:ext cx="2146742" cy="307777"/>
          </a:xfrm>
          <a:prstGeom prst="rect">
            <a:avLst/>
          </a:prstGeom>
          <a:noFill/>
        </p:spPr>
        <p:txBody>
          <a:bodyPr wrap="none" rtlCol="0">
            <a:spAutoFit/>
          </a:bodyPr>
          <a:lstStyle/>
          <a:p>
            <a:r>
              <a:rPr lang="en-US" dirty="0" smtClean="0"/>
              <a:t>Composable Framework </a:t>
            </a:r>
            <a:endParaRPr lang="en-US" dirty="0"/>
          </a:p>
        </p:txBody>
      </p:sp>
      <p:cxnSp>
        <p:nvCxnSpPr>
          <p:cNvPr id="36" name="Straight Arrow Connector 35"/>
          <p:cNvCxnSpPr/>
          <p:nvPr/>
        </p:nvCxnSpPr>
        <p:spPr>
          <a:xfrm>
            <a:off x="5549900" y="2501900"/>
            <a:ext cx="914400" cy="8636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rot="10800000" flipV="1">
            <a:off x="1905000" y="2387600"/>
            <a:ext cx="1041400" cy="901700"/>
          </a:xfrm>
          <a:prstGeom prst="straightConnector1">
            <a:avLst/>
          </a:prstGeom>
          <a:ln w="38100" cap="flat">
            <a:round/>
            <a:headEnd type="arrow"/>
            <a:tailEnd type="arrow"/>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63" name="Rounded Rectangle 62"/>
          <p:cNvSpPr/>
          <p:nvPr/>
        </p:nvSpPr>
        <p:spPr>
          <a:xfrm>
            <a:off x="6261100" y="2628900"/>
            <a:ext cx="2140671" cy="406400"/>
          </a:xfrm>
          <a:prstGeom prst="roundRect">
            <a:avLst/>
          </a:prstGeom>
          <a:solidFill>
            <a:srgbClr val="CEBF80">
              <a:alpha val="56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6286500" y="2694752"/>
            <a:ext cx="2286000" cy="307777"/>
          </a:xfrm>
          <a:prstGeom prst="rect">
            <a:avLst/>
          </a:prstGeom>
          <a:noFill/>
        </p:spPr>
        <p:txBody>
          <a:bodyPr wrap="square" rtlCol="0">
            <a:spAutoFit/>
          </a:bodyPr>
          <a:lstStyle/>
          <a:p>
            <a:r>
              <a:rPr lang="en-US" dirty="0" smtClean="0"/>
              <a:t>RESTful Web Services</a:t>
            </a:r>
            <a:endParaRPr lang="en-US" dirty="0"/>
          </a:p>
        </p:txBody>
      </p:sp>
      <p:sp>
        <p:nvSpPr>
          <p:cNvPr id="71" name="Rounded Rectangle 70"/>
          <p:cNvSpPr/>
          <p:nvPr/>
        </p:nvSpPr>
        <p:spPr>
          <a:xfrm>
            <a:off x="7950200" y="4787900"/>
            <a:ext cx="952500" cy="7874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 name="Group 38"/>
          <p:cNvGrpSpPr/>
          <p:nvPr/>
        </p:nvGrpSpPr>
        <p:grpSpPr>
          <a:xfrm>
            <a:off x="165100" y="3294134"/>
            <a:ext cx="2489200" cy="2078204"/>
            <a:chOff x="1092200" y="2938534"/>
            <a:chExt cx="2489200" cy="2078204"/>
          </a:xfrm>
        </p:grpSpPr>
        <p:sp>
          <p:nvSpPr>
            <p:cNvPr id="5" name="Rounded Rectangle 4"/>
            <p:cNvSpPr/>
            <p:nvPr/>
          </p:nvSpPr>
          <p:spPr>
            <a:xfrm>
              <a:off x="1092200" y="2938534"/>
              <a:ext cx="2489200" cy="1887466"/>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1357368" y="3454400"/>
              <a:ext cx="1930400" cy="10795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TextBox 87"/>
            <p:cNvSpPr txBox="1"/>
            <p:nvPr/>
          </p:nvSpPr>
          <p:spPr>
            <a:xfrm>
              <a:off x="1484368" y="3416300"/>
              <a:ext cx="1582484" cy="1600438"/>
            </a:xfrm>
            <a:prstGeom prst="rect">
              <a:avLst/>
            </a:prstGeom>
            <a:noFill/>
          </p:spPr>
          <p:txBody>
            <a:bodyPr wrap="none" rtlCol="0">
              <a:spAutoFit/>
            </a:bodyPr>
            <a:lstStyle/>
            <a:p>
              <a:pPr>
                <a:buFont typeface="Arial"/>
                <a:buChar char="•"/>
              </a:pPr>
              <a:r>
                <a:rPr lang="en-US" dirty="0" smtClean="0">
                  <a:latin typeface="Verdana"/>
                </a:rPr>
                <a:t>Tabs</a:t>
              </a:r>
            </a:p>
            <a:p>
              <a:pPr>
                <a:buFont typeface="Arial"/>
                <a:buChar char="•"/>
              </a:pPr>
              <a:r>
                <a:rPr lang="en-US" dirty="0" err="1" smtClean="0">
                  <a:latin typeface="Verdana"/>
                </a:rPr>
                <a:t>Coverflow</a:t>
              </a:r>
              <a:r>
                <a:rPr lang="en-US" dirty="0" smtClean="0">
                  <a:latin typeface="Verdana"/>
                </a:rPr>
                <a:t> </a:t>
              </a:r>
            </a:p>
            <a:p>
              <a:pPr>
                <a:buFont typeface="Arial"/>
                <a:buChar char="•"/>
              </a:pPr>
              <a:r>
                <a:rPr lang="en-US" dirty="0" smtClean="0">
                  <a:latin typeface="Verdana"/>
                </a:rPr>
                <a:t>Date Slider</a:t>
              </a:r>
            </a:p>
            <a:p>
              <a:pPr>
                <a:buFont typeface="Arial"/>
                <a:buChar char="•"/>
              </a:pPr>
              <a:r>
                <a:rPr lang="en-US" dirty="0" smtClean="0">
                  <a:latin typeface="Verdana"/>
                </a:rPr>
                <a:t>Image Viewers</a:t>
              </a:r>
            </a:p>
            <a:p>
              <a:pPr>
                <a:buFont typeface="Arial"/>
                <a:buChar char="•"/>
              </a:pPr>
              <a:r>
                <a:rPr lang="en-US" dirty="0" smtClean="0">
                  <a:latin typeface="Verdana"/>
                </a:rPr>
                <a:t>Charts</a:t>
              </a:r>
            </a:p>
            <a:p>
              <a:pPr>
                <a:buFont typeface="Arial"/>
                <a:buChar char="•"/>
              </a:pPr>
              <a:endParaRPr lang="en-US" dirty="0" smtClean="0">
                <a:latin typeface="Verdana"/>
              </a:endParaRPr>
            </a:p>
            <a:p>
              <a:pPr>
                <a:buFont typeface="Arial"/>
                <a:buChar char="•"/>
              </a:pPr>
              <a:endParaRPr lang="en-US" dirty="0">
                <a:latin typeface="Verdana"/>
              </a:endParaRPr>
            </a:p>
          </p:txBody>
        </p:sp>
      </p:grpSp>
      <p:pic>
        <p:nvPicPr>
          <p:cNvPr id="57" name="Picture 56" descr="logo_jquery_215x53.gif"/>
          <p:cNvPicPr>
            <a:picLocks noChangeAspect="1"/>
          </p:cNvPicPr>
          <p:nvPr/>
        </p:nvPicPr>
        <p:blipFill>
          <a:blip r:embed="rId4" cstate="print"/>
          <a:stretch>
            <a:fillRect/>
          </a:stretch>
        </p:blipFill>
        <p:spPr>
          <a:xfrm>
            <a:off x="552451" y="3422650"/>
            <a:ext cx="1416768" cy="349250"/>
          </a:xfrm>
          <a:prstGeom prst="rect">
            <a:avLst/>
          </a:prstGeom>
        </p:spPr>
      </p:pic>
      <p:sp>
        <p:nvSpPr>
          <p:cNvPr id="77" name="TextBox 76"/>
          <p:cNvSpPr txBox="1"/>
          <p:nvPr/>
        </p:nvSpPr>
        <p:spPr>
          <a:xfrm>
            <a:off x="952500" y="4876801"/>
            <a:ext cx="863600" cy="369332"/>
          </a:xfrm>
          <a:prstGeom prst="rect">
            <a:avLst/>
          </a:prstGeom>
          <a:noFill/>
        </p:spPr>
        <p:txBody>
          <a:bodyPr wrap="square" rtlCol="0">
            <a:spAutoFit/>
          </a:bodyPr>
          <a:lstStyle/>
          <a:p>
            <a:r>
              <a:rPr lang="en-US" sz="1800" b="1" dirty="0" smtClean="0"/>
              <a:t>AJAX</a:t>
            </a:r>
            <a:endParaRPr lang="en-US" sz="1800" b="1" dirty="0"/>
          </a:p>
        </p:txBody>
      </p:sp>
      <p:sp>
        <p:nvSpPr>
          <p:cNvPr id="104" name="TextBox 103"/>
          <p:cNvSpPr txBox="1"/>
          <p:nvPr/>
        </p:nvSpPr>
        <p:spPr>
          <a:xfrm>
            <a:off x="368300" y="5283200"/>
            <a:ext cx="1661633" cy="307777"/>
          </a:xfrm>
          <a:prstGeom prst="rect">
            <a:avLst/>
          </a:prstGeom>
          <a:noFill/>
        </p:spPr>
        <p:txBody>
          <a:bodyPr wrap="none" rtlCol="0">
            <a:spAutoFit/>
          </a:bodyPr>
          <a:lstStyle/>
          <a:p>
            <a:r>
              <a:rPr lang="en-US" dirty="0" smtClean="0"/>
              <a:t>medCafe Interface</a:t>
            </a:r>
            <a:endParaRPr lang="en-US" dirty="0"/>
          </a:p>
        </p:txBody>
      </p:sp>
      <p:sp>
        <p:nvSpPr>
          <p:cNvPr id="105" name="TextBox 104"/>
          <p:cNvSpPr txBox="1"/>
          <p:nvPr/>
        </p:nvSpPr>
        <p:spPr>
          <a:xfrm>
            <a:off x="5715000" y="5334000"/>
            <a:ext cx="1659429" cy="307777"/>
          </a:xfrm>
          <a:prstGeom prst="rect">
            <a:avLst/>
          </a:prstGeom>
          <a:noFill/>
        </p:spPr>
        <p:txBody>
          <a:bodyPr wrap="none" rtlCol="0">
            <a:spAutoFit/>
          </a:bodyPr>
          <a:lstStyle/>
          <a:p>
            <a:r>
              <a:rPr lang="en-US" dirty="0" smtClean="0"/>
              <a:t>Health-data server</a:t>
            </a:r>
            <a:endParaRPr lang="en-US" dirty="0"/>
          </a:p>
        </p:txBody>
      </p:sp>
      <p:grpSp>
        <p:nvGrpSpPr>
          <p:cNvPr id="41" name="Group 40"/>
          <p:cNvGrpSpPr/>
          <p:nvPr/>
        </p:nvGrpSpPr>
        <p:grpSpPr>
          <a:xfrm>
            <a:off x="2799655" y="3333402"/>
            <a:ext cx="2572445" cy="1835498"/>
            <a:chOff x="3815655" y="3003202"/>
            <a:chExt cx="2572445" cy="1835498"/>
          </a:xfrm>
        </p:grpSpPr>
        <p:sp>
          <p:nvSpPr>
            <p:cNvPr id="4" name="Rounded Rectangle 3"/>
            <p:cNvSpPr/>
            <p:nvPr/>
          </p:nvSpPr>
          <p:spPr>
            <a:xfrm>
              <a:off x="3815655" y="3003202"/>
              <a:ext cx="2572445" cy="1835498"/>
            </a:xfrm>
            <a:prstGeom prst="roundRect">
              <a:avLst/>
            </a:prstGeom>
            <a:gradFill flip="none" rotWithShape="1">
              <a:gsLst>
                <a:gs pos="0">
                  <a:srgbClr val="B07305">
                    <a:alpha val="84000"/>
                  </a:srgbClr>
                </a:gs>
                <a:gs pos="100000">
                  <a:schemeClr val="bg1">
                    <a:alpha val="84000"/>
                  </a:schemeClr>
                </a:gs>
              </a:gsLst>
              <a:lin ang="0" scaled="1"/>
              <a:tileRect/>
            </a:gradFill>
            <a:ln/>
            <a:effectLst>
              <a:innerShdw blurRad="63500" dist="50800" dir="13500000">
                <a:srgbClr val="000000">
                  <a:alpha val="50000"/>
                </a:srgbClr>
              </a:innerShdw>
              <a:reflection stA="50000" endPos="75000" dist="12700" dir="5400000" sy="-100000" algn="bl" rotWithShape="0"/>
            </a:effectLst>
          </p:spPr>
          <p:style>
            <a:lnRef idx="1">
              <a:schemeClr val="accent1"/>
            </a:lnRef>
            <a:fillRef idx="3">
              <a:schemeClr val="accent1"/>
            </a:fillRef>
            <a:effectRef idx="2">
              <a:schemeClr val="accent1"/>
            </a:effectRef>
            <a:fontRef idx="minor">
              <a:schemeClr val="lt1"/>
            </a:fontRef>
          </p:style>
        </p:sp>
        <p:grpSp>
          <p:nvGrpSpPr>
            <p:cNvPr id="3" name="Group 19"/>
            <p:cNvGrpSpPr/>
            <p:nvPr/>
          </p:nvGrpSpPr>
          <p:grpSpPr>
            <a:xfrm>
              <a:off x="4114800" y="3390900"/>
              <a:ext cx="1943100" cy="774700"/>
              <a:chOff x="469900" y="4381500"/>
              <a:chExt cx="1943100" cy="774700"/>
            </a:xfrm>
          </p:grpSpPr>
          <p:sp>
            <p:nvSpPr>
              <p:cNvPr id="15" name="Rounded Rectangle 14"/>
              <p:cNvSpPr/>
              <p:nvPr/>
            </p:nvSpPr>
            <p:spPr>
              <a:xfrm>
                <a:off x="469900" y="4432300"/>
                <a:ext cx="1943100" cy="7239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en-US" dirty="0"/>
              </a:p>
            </p:txBody>
          </p:sp>
          <p:pic>
            <p:nvPicPr>
              <p:cNvPr id="16" name="Content Placeholder 9" descr="tomcat.gif"/>
              <p:cNvPicPr>
                <a:picLocks noChangeAspect="1"/>
              </p:cNvPicPr>
              <p:nvPr/>
            </p:nvPicPr>
            <p:blipFill>
              <a:blip r:embed="rId5" cstate="print"/>
              <a:srcRect l="-9812" r="-9812"/>
              <a:stretch>
                <a:fillRect/>
              </a:stretch>
            </p:blipFill>
            <p:spPr bwMode="auto">
              <a:xfrm>
                <a:off x="863600" y="4634424"/>
                <a:ext cx="796103" cy="470976"/>
              </a:xfrm>
              <a:prstGeom prst="rect">
                <a:avLst/>
              </a:prstGeom>
              <a:noFill/>
              <a:ln w="9525">
                <a:noFill/>
                <a:miter lim="800000"/>
                <a:headEnd/>
                <a:tailEnd/>
              </a:ln>
              <a:effectLst/>
            </p:spPr>
          </p:pic>
          <p:sp>
            <p:nvSpPr>
              <p:cNvPr id="18" name="TextBox 17"/>
              <p:cNvSpPr txBox="1"/>
              <p:nvPr/>
            </p:nvSpPr>
            <p:spPr>
              <a:xfrm>
                <a:off x="495300" y="4381500"/>
                <a:ext cx="1736373" cy="307777"/>
              </a:xfrm>
              <a:prstGeom prst="rect">
                <a:avLst/>
              </a:prstGeom>
              <a:noFill/>
            </p:spPr>
            <p:txBody>
              <a:bodyPr wrap="none" rtlCol="0">
                <a:spAutoFit/>
              </a:bodyPr>
              <a:lstStyle/>
              <a:p>
                <a:r>
                  <a:rPr lang="en-US" dirty="0" smtClean="0"/>
                  <a:t>Tomcat Web server</a:t>
                </a:r>
                <a:endParaRPr lang="en-US" dirty="0"/>
              </a:p>
            </p:txBody>
          </p:sp>
        </p:grpSp>
        <p:sp>
          <p:nvSpPr>
            <p:cNvPr id="108" name="TextBox 107"/>
            <p:cNvSpPr txBox="1"/>
            <p:nvPr/>
          </p:nvSpPr>
          <p:spPr>
            <a:xfrm>
              <a:off x="4318000" y="4445001"/>
              <a:ext cx="1892300" cy="369332"/>
            </a:xfrm>
            <a:prstGeom prst="rect">
              <a:avLst/>
            </a:prstGeom>
            <a:noFill/>
          </p:spPr>
          <p:txBody>
            <a:bodyPr wrap="square" rtlCol="0">
              <a:spAutoFit/>
            </a:bodyPr>
            <a:lstStyle/>
            <a:p>
              <a:r>
                <a:rPr lang="en-US" sz="1800" b="1" dirty="0" smtClean="0"/>
                <a:t>JAVA/ J2EE</a:t>
              </a:r>
              <a:endParaRPr lang="en-US" sz="1800" b="1" dirty="0"/>
            </a:p>
          </p:txBody>
        </p:sp>
      </p:grpSp>
      <p:grpSp>
        <p:nvGrpSpPr>
          <p:cNvPr id="9" name="Group 11"/>
          <p:cNvGrpSpPr/>
          <p:nvPr/>
        </p:nvGrpSpPr>
        <p:grpSpPr>
          <a:xfrm>
            <a:off x="5956300" y="3898900"/>
            <a:ext cx="1003300" cy="520700"/>
            <a:chOff x="1600200" y="2273300"/>
            <a:chExt cx="1473200" cy="711200"/>
          </a:xfrm>
        </p:grpSpPr>
        <p:sp>
          <p:nvSpPr>
            <p:cNvPr id="13" name="Rounded Rectangle 12"/>
            <p:cNvSpPr/>
            <p:nvPr/>
          </p:nvSpPr>
          <p:spPr>
            <a:xfrm>
              <a:off x="1600200" y="2273300"/>
              <a:ext cx="1473200" cy="7112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restlet-logo200.gif"/>
            <p:cNvPicPr>
              <a:picLocks noChangeAspect="1"/>
            </p:cNvPicPr>
            <p:nvPr/>
          </p:nvPicPr>
          <p:blipFill>
            <a:blip r:embed="rId6" cstate="print"/>
            <a:stretch>
              <a:fillRect/>
            </a:stretch>
          </p:blipFill>
          <p:spPr>
            <a:xfrm>
              <a:off x="1676400" y="2393950"/>
              <a:ext cx="1341549" cy="476250"/>
            </a:xfrm>
            <a:prstGeom prst="rect">
              <a:avLst/>
            </a:prstGeom>
          </p:spPr>
        </p:pic>
      </p:grpSp>
      <p:grpSp>
        <p:nvGrpSpPr>
          <p:cNvPr id="10" name="Group 26"/>
          <p:cNvGrpSpPr/>
          <p:nvPr/>
        </p:nvGrpSpPr>
        <p:grpSpPr>
          <a:xfrm>
            <a:off x="7874000" y="3238500"/>
            <a:ext cx="1028700" cy="431800"/>
            <a:chOff x="7302500" y="2146300"/>
            <a:chExt cx="1435100" cy="546100"/>
          </a:xfrm>
        </p:grpSpPr>
        <p:sp>
          <p:nvSpPr>
            <p:cNvPr id="25" name="Rounded Rectangle 24"/>
            <p:cNvSpPr/>
            <p:nvPr/>
          </p:nvSpPr>
          <p:spPr>
            <a:xfrm>
              <a:off x="7302500" y="2146300"/>
              <a:ext cx="1435100" cy="5461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descr="hData_logo.png"/>
            <p:cNvPicPr>
              <a:picLocks noChangeAspect="1"/>
            </p:cNvPicPr>
            <p:nvPr/>
          </p:nvPicPr>
          <p:blipFill>
            <a:blip r:embed="rId7" cstate="print"/>
            <a:stretch>
              <a:fillRect/>
            </a:stretch>
          </p:blipFill>
          <p:spPr>
            <a:xfrm>
              <a:off x="7385314" y="2273370"/>
              <a:ext cx="1149663" cy="304730"/>
            </a:xfrm>
            <a:prstGeom prst="rect">
              <a:avLst/>
            </a:prstGeom>
          </p:spPr>
        </p:pic>
      </p:grpSp>
      <p:cxnSp>
        <p:nvCxnSpPr>
          <p:cNvPr id="33" name="Elbow Connector 32"/>
          <p:cNvCxnSpPr>
            <a:stCxn id="38" idx="3"/>
            <a:endCxn id="44" idx="1"/>
          </p:cNvCxnSpPr>
          <p:nvPr/>
        </p:nvCxnSpPr>
        <p:spPr>
          <a:xfrm flipV="1">
            <a:off x="7315200" y="4222750"/>
            <a:ext cx="596900" cy="15701"/>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grpSp>
        <p:nvGrpSpPr>
          <p:cNvPr id="11" name="Group 46"/>
          <p:cNvGrpSpPr/>
          <p:nvPr/>
        </p:nvGrpSpPr>
        <p:grpSpPr>
          <a:xfrm>
            <a:off x="7874000" y="3784600"/>
            <a:ext cx="990600" cy="917377"/>
            <a:chOff x="7632700" y="4089400"/>
            <a:chExt cx="990600" cy="917377"/>
          </a:xfrm>
        </p:grpSpPr>
        <p:sp>
          <p:nvSpPr>
            <p:cNvPr id="44" name="Rounded Rectangle 43"/>
            <p:cNvSpPr/>
            <p:nvPr/>
          </p:nvSpPr>
          <p:spPr>
            <a:xfrm>
              <a:off x="7670800" y="4089400"/>
              <a:ext cx="952500" cy="876300"/>
            </a:xfrm>
            <a:prstGeom prst="roundRect">
              <a:avLst/>
            </a:prstGeom>
            <a:solidFill>
              <a:srgbClr val="FFFFCC">
                <a:alpha val="85000"/>
              </a:srgbClr>
            </a:solidFill>
            <a:ln>
              <a:solidFill>
                <a:srgbClr val="FFFFCC"/>
              </a:solid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41" descr="openvista.gif"/>
            <p:cNvPicPr>
              <a:picLocks noChangeAspect="1"/>
            </p:cNvPicPr>
            <p:nvPr/>
          </p:nvPicPr>
          <p:blipFill>
            <a:blip r:embed="rId8" cstate="print"/>
            <a:stretch>
              <a:fillRect/>
            </a:stretch>
          </p:blipFill>
          <p:spPr>
            <a:xfrm>
              <a:off x="7734300" y="4095750"/>
              <a:ext cx="755009" cy="857250"/>
            </a:xfrm>
            <a:prstGeom prst="rect">
              <a:avLst/>
            </a:prstGeom>
          </p:spPr>
        </p:pic>
        <p:sp>
          <p:nvSpPr>
            <p:cNvPr id="46" name="TextBox 45"/>
            <p:cNvSpPr txBox="1"/>
            <p:nvPr/>
          </p:nvSpPr>
          <p:spPr>
            <a:xfrm>
              <a:off x="7632700" y="4699000"/>
              <a:ext cx="979956" cy="307777"/>
            </a:xfrm>
            <a:prstGeom prst="rect">
              <a:avLst/>
            </a:prstGeom>
            <a:noFill/>
          </p:spPr>
          <p:txBody>
            <a:bodyPr wrap="none" rtlCol="0">
              <a:spAutoFit/>
            </a:bodyPr>
            <a:lstStyle/>
            <a:p>
              <a:r>
                <a:rPr lang="en-US" dirty="0" err="1" smtClean="0"/>
                <a:t>openVista</a:t>
              </a:r>
              <a:endParaRPr lang="en-US" dirty="0"/>
            </a:p>
          </p:txBody>
        </p:sp>
      </p:grpSp>
      <p:cxnSp>
        <p:nvCxnSpPr>
          <p:cNvPr id="56" name="Elbow Connector 47"/>
          <p:cNvCxnSpPr>
            <a:endCxn id="106" idx="1"/>
          </p:cNvCxnSpPr>
          <p:nvPr/>
        </p:nvCxnSpPr>
        <p:spPr>
          <a:xfrm rot="16200000" flipH="1">
            <a:off x="6791980" y="4187508"/>
            <a:ext cx="1690132" cy="342900"/>
          </a:xfrm>
          <a:prstGeom prst="bentConnector2">
            <a:avLst/>
          </a:prstGeom>
        </p:spPr>
        <p:style>
          <a:lnRef idx="2">
            <a:schemeClr val="accent1"/>
          </a:lnRef>
          <a:fillRef idx="0">
            <a:schemeClr val="accent1"/>
          </a:fillRef>
          <a:effectRef idx="1">
            <a:schemeClr val="accent1"/>
          </a:effectRef>
          <a:fontRef idx="minor">
            <a:schemeClr val="tx1"/>
          </a:fontRef>
        </p:style>
      </p:cxnSp>
      <p:sp>
        <p:nvSpPr>
          <p:cNvPr id="106" name="TextBox 105"/>
          <p:cNvSpPr txBox="1"/>
          <p:nvPr/>
        </p:nvSpPr>
        <p:spPr>
          <a:xfrm>
            <a:off x="7808496" y="4834692"/>
            <a:ext cx="1092200" cy="738664"/>
          </a:xfrm>
          <a:prstGeom prst="rect">
            <a:avLst/>
          </a:prstGeom>
          <a:noFill/>
        </p:spPr>
        <p:txBody>
          <a:bodyPr wrap="square" rtlCol="0">
            <a:spAutoFit/>
          </a:bodyPr>
          <a:lstStyle/>
          <a:p>
            <a:pPr algn="ctr"/>
            <a:r>
              <a:rPr lang="en-US" dirty="0" smtClean="0"/>
              <a:t>Additional</a:t>
            </a:r>
          </a:p>
          <a:p>
            <a:pPr algn="ctr"/>
            <a:r>
              <a:rPr lang="en-US" dirty="0" smtClean="0"/>
              <a:t>data servers</a:t>
            </a:r>
            <a:endParaRPr lang="en-US" dirty="0"/>
          </a:p>
        </p:txBody>
      </p:sp>
      <p:cxnSp>
        <p:nvCxnSpPr>
          <p:cNvPr id="54" name="Elbow Connector 53"/>
          <p:cNvCxnSpPr/>
          <p:nvPr/>
        </p:nvCxnSpPr>
        <p:spPr>
          <a:xfrm>
            <a:off x="7429500" y="3463751"/>
            <a:ext cx="444500" cy="3349"/>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3225800" y="5346700"/>
            <a:ext cx="1620957" cy="307777"/>
          </a:xfrm>
          <a:prstGeom prst="rect">
            <a:avLst/>
          </a:prstGeom>
          <a:noFill/>
        </p:spPr>
        <p:txBody>
          <a:bodyPr wrap="none" rtlCol="0">
            <a:spAutoFit/>
          </a:bodyPr>
          <a:lstStyle/>
          <a:p>
            <a:r>
              <a:rPr lang="en-US" dirty="0" smtClean="0"/>
              <a:t>Application server</a:t>
            </a:r>
            <a:endParaRPr lang="en-US" dirty="0"/>
          </a:p>
        </p:txBody>
      </p:sp>
      <p:sp>
        <p:nvSpPr>
          <p:cNvPr id="78" name="TextBox 77"/>
          <p:cNvSpPr txBox="1"/>
          <p:nvPr/>
        </p:nvSpPr>
        <p:spPr>
          <a:xfrm>
            <a:off x="558800" y="5943600"/>
            <a:ext cx="8218391" cy="307777"/>
          </a:xfrm>
          <a:prstGeom prst="rect">
            <a:avLst/>
          </a:prstGeom>
          <a:solidFill>
            <a:schemeClr val="tx2">
              <a:lumMod val="20000"/>
              <a:lumOff val="80000"/>
            </a:schemeClr>
          </a:solidFill>
          <a:effectLst>
            <a:softEdge rad="38100"/>
          </a:effectLst>
        </p:spPr>
        <p:txBody>
          <a:bodyPr wrap="none" rtlCol="0">
            <a:spAutoFit/>
          </a:bodyPr>
          <a:lstStyle/>
          <a:p>
            <a:r>
              <a:rPr lang="en-US" dirty="0" smtClean="0"/>
              <a:t>medCafe architecture composed of 3 distinct, separable layers: front-end, application and data server.</a:t>
            </a:r>
            <a:endParaRPr lang="en-US" dirty="0"/>
          </a:p>
        </p:txBody>
      </p:sp>
      <p:sp>
        <p:nvSpPr>
          <p:cNvPr id="80" name="TextBox 79"/>
          <p:cNvSpPr txBox="1"/>
          <p:nvPr/>
        </p:nvSpPr>
        <p:spPr>
          <a:xfrm>
            <a:off x="5600700" y="4699001"/>
            <a:ext cx="1892300" cy="369332"/>
          </a:xfrm>
          <a:prstGeom prst="rect">
            <a:avLst/>
          </a:prstGeom>
          <a:noFill/>
        </p:spPr>
        <p:txBody>
          <a:bodyPr wrap="square" rtlCol="0">
            <a:spAutoFit/>
          </a:bodyPr>
          <a:lstStyle/>
          <a:p>
            <a:r>
              <a:rPr lang="en-US" sz="1800" b="1" dirty="0" smtClean="0"/>
              <a:t>Web Services</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 name="Rounded Rectangle 34"/>
          <p:cNvSpPr/>
          <p:nvPr/>
        </p:nvSpPr>
        <p:spPr>
          <a:xfrm>
            <a:off x="5473700" y="889000"/>
            <a:ext cx="3505200" cy="5397500"/>
          </a:xfrm>
          <a:prstGeom prst="roundRect">
            <a:avLst/>
          </a:prstGeom>
          <a:gradFill>
            <a:gsLst>
              <a:gs pos="9000">
                <a:schemeClr val="bg1"/>
              </a:gs>
              <a:gs pos="100000">
                <a:schemeClr val="accent1">
                  <a:shade val="94000"/>
                  <a:satMod val="13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a:t>
            </a:r>
            <a:endParaRPr lang="en-US" dirty="0"/>
          </a:p>
        </p:txBody>
      </p:sp>
      <p:pic>
        <p:nvPicPr>
          <p:cNvPr id="11" name="Picture 10" descr="medCafe-Component.png"/>
          <p:cNvPicPr>
            <a:picLocks noChangeAspect="1"/>
          </p:cNvPicPr>
          <p:nvPr/>
        </p:nvPicPr>
        <p:blipFill>
          <a:blip r:embed="rId3" cstate="print"/>
          <a:stretch>
            <a:fillRect/>
          </a:stretch>
        </p:blipFill>
        <p:spPr>
          <a:xfrm>
            <a:off x="5664486" y="1143187"/>
            <a:ext cx="2044414" cy="1340227"/>
          </a:xfrm>
          <a:prstGeom prst="rect">
            <a:avLst/>
          </a:prstGeom>
          <a:effectLst>
            <a:reflection blurRad="6350" stA="50000" endA="300" endPos="90000" dir="5400000" sy="-100000" algn="bl" rotWithShape="0"/>
          </a:effectLst>
        </p:spPr>
      </p:pic>
      <p:cxnSp>
        <p:nvCxnSpPr>
          <p:cNvPr id="14" name="Straight Arrow Connector 13"/>
          <p:cNvCxnSpPr/>
          <p:nvPr/>
        </p:nvCxnSpPr>
        <p:spPr>
          <a:xfrm rot="5400000">
            <a:off x="6338094" y="2870202"/>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dirty="0" smtClean="0"/>
              <a:t>Adding A New Capability	</a:t>
            </a:r>
            <a:endParaRPr lang="en-US" dirty="0"/>
          </a:p>
        </p:txBody>
      </p:sp>
      <p:sp>
        <p:nvSpPr>
          <p:cNvPr id="3" name="Content Placeholder 2"/>
          <p:cNvSpPr>
            <a:spLocks noGrp="1"/>
          </p:cNvSpPr>
          <p:nvPr>
            <p:ph idx="1"/>
          </p:nvPr>
        </p:nvSpPr>
        <p:spPr>
          <a:xfrm>
            <a:off x="279400" y="1003300"/>
            <a:ext cx="5168900" cy="5854700"/>
          </a:xfrm>
        </p:spPr>
        <p:txBody>
          <a:bodyPr/>
          <a:lstStyle/>
          <a:p>
            <a:pPr>
              <a:spcAft>
                <a:spcPts val="0"/>
              </a:spcAft>
            </a:pPr>
            <a:r>
              <a:rPr lang="en-US" dirty="0" smtClean="0"/>
              <a:t>Add New Component</a:t>
            </a:r>
          </a:p>
          <a:p>
            <a:pPr lvl="1">
              <a:spcAft>
                <a:spcPts val="0"/>
              </a:spcAft>
            </a:pPr>
            <a:r>
              <a:rPr lang="en-US" sz="1800" dirty="0" smtClean="0"/>
              <a:t>Create and add a component + icon</a:t>
            </a:r>
          </a:p>
          <a:p>
            <a:pPr lvl="1">
              <a:spcAft>
                <a:spcPts val="0"/>
              </a:spcAft>
            </a:pPr>
            <a:r>
              <a:rPr lang="en-US" sz="1800" dirty="0" smtClean="0"/>
              <a:t>Supply RESTful web URI for data</a:t>
            </a:r>
          </a:p>
          <a:p>
            <a:pPr>
              <a:spcAft>
                <a:spcPts val="0"/>
              </a:spcAft>
            </a:pPr>
            <a:r>
              <a:rPr lang="en-US" dirty="0" smtClean="0"/>
              <a:t>Add New Data Source</a:t>
            </a:r>
          </a:p>
          <a:p>
            <a:pPr lvl="1">
              <a:spcAft>
                <a:spcPts val="0"/>
              </a:spcAft>
            </a:pPr>
            <a:r>
              <a:rPr lang="en-US" sz="1800" dirty="0" smtClean="0"/>
              <a:t>Determine if adaptor between hData and data source exists</a:t>
            </a:r>
          </a:p>
          <a:p>
            <a:pPr lvl="1">
              <a:spcAft>
                <a:spcPts val="0"/>
              </a:spcAft>
            </a:pPr>
            <a:r>
              <a:rPr lang="en-US" sz="1800" dirty="0" smtClean="0"/>
              <a:t>If none exists, create adaptor to format target data source (hData)</a:t>
            </a:r>
          </a:p>
          <a:p>
            <a:pPr lvl="1">
              <a:spcAft>
                <a:spcPts val="0"/>
              </a:spcAft>
            </a:pPr>
            <a:r>
              <a:rPr lang="en-US" sz="1800" dirty="0" smtClean="0"/>
              <a:t>Expose data source as RESTful service</a:t>
            </a:r>
          </a:p>
          <a:p>
            <a:pPr lvl="1">
              <a:spcAft>
                <a:spcPts val="0"/>
              </a:spcAft>
            </a:pPr>
            <a:r>
              <a:rPr lang="en-US" sz="1800" dirty="0" smtClean="0"/>
              <a:t>Add RESTful URI to medCafe</a:t>
            </a:r>
          </a:p>
          <a:p>
            <a:pPr lvl="2">
              <a:spcAft>
                <a:spcPts val="0"/>
              </a:spcAft>
            </a:pPr>
            <a:r>
              <a:rPr lang="en-US" sz="1600" dirty="0" smtClean="0"/>
              <a:t>View through default component</a:t>
            </a:r>
          </a:p>
          <a:p>
            <a:pPr lvl="2">
              <a:spcAft>
                <a:spcPts val="0"/>
              </a:spcAft>
            </a:pPr>
            <a:r>
              <a:rPr lang="en-US" sz="1600" dirty="0" smtClean="0"/>
              <a:t>View using existing component</a:t>
            </a:r>
          </a:p>
          <a:p>
            <a:pPr lvl="2">
              <a:spcAft>
                <a:spcPts val="0"/>
              </a:spcAft>
            </a:pPr>
            <a:r>
              <a:rPr lang="en-US" sz="1600" dirty="0" smtClean="0"/>
              <a:t>Add new component</a:t>
            </a:r>
          </a:p>
          <a:p>
            <a:pPr>
              <a:spcAft>
                <a:spcPts val="0"/>
              </a:spcAft>
            </a:pPr>
            <a:r>
              <a:rPr lang="en-US" dirty="0" smtClean="0"/>
              <a:t>For more details</a:t>
            </a:r>
            <a:endParaRPr lang="en-US" dirty="0" smtClean="0">
              <a:hlinkClick r:id="rId4" action="ppaction://hlinksldjump"/>
            </a:endParaRPr>
          </a:p>
          <a:p>
            <a:pPr lvl="2">
              <a:spcAft>
                <a:spcPts val="0"/>
              </a:spcAft>
            </a:pPr>
            <a:r>
              <a:rPr lang="en-US" dirty="0" smtClean="0">
                <a:hlinkClick r:id="rId4" action="ppaction://hlinksldjump"/>
              </a:rPr>
              <a:t>Converting Data to GUI Component</a:t>
            </a:r>
            <a:endParaRPr lang="en-US" dirty="0" smtClean="0"/>
          </a:p>
          <a:p>
            <a:pPr lvl="2">
              <a:spcAft>
                <a:spcPts val="0"/>
              </a:spcAft>
            </a:pPr>
            <a:r>
              <a:rPr lang="en-US" dirty="0" smtClean="0">
                <a:hlinkClick r:id="rId5" action="ppaction://hlinksldjump"/>
              </a:rPr>
              <a:t>Customizing Components</a:t>
            </a:r>
            <a:endParaRPr lang="en-US" dirty="0" smtClean="0"/>
          </a:p>
          <a:p>
            <a:pPr lvl="2">
              <a:spcAft>
                <a:spcPts val="0"/>
              </a:spcAft>
            </a:pPr>
            <a:r>
              <a:rPr lang="en-US" dirty="0" smtClean="0">
                <a:hlinkClick r:id="rId6" action="ppaction://hlinksldjump"/>
              </a:rPr>
              <a:t>Adding a New  Component</a:t>
            </a:r>
            <a:endParaRPr lang="en-US" dirty="0" smtClean="0"/>
          </a:p>
          <a:p>
            <a:pPr lvl="2">
              <a:spcAft>
                <a:spcPts val="400"/>
              </a:spcAft>
            </a:pPr>
            <a:endParaRPr lang="en-US" dirty="0" smtClean="0"/>
          </a:p>
          <a:p>
            <a:pPr lvl="1"/>
            <a:endParaRPr lang="en-US" dirty="0" smtClean="0"/>
          </a:p>
          <a:p>
            <a:endParaRPr lang="en-US" dirty="0"/>
          </a:p>
        </p:txBody>
      </p:sp>
      <p:pic>
        <p:nvPicPr>
          <p:cNvPr id="10" name="Picture 9"/>
          <p:cNvPicPr>
            <a:picLocks noChangeAspect="1"/>
          </p:cNvPicPr>
          <p:nvPr/>
        </p:nvPicPr>
        <p:blipFill>
          <a:blip r:embed="rId7" cstate="print"/>
          <a:stretch>
            <a:fillRect/>
          </a:stretch>
        </p:blipFill>
        <p:spPr>
          <a:xfrm>
            <a:off x="6264657" y="4203700"/>
            <a:ext cx="771144" cy="1081043"/>
          </a:xfrm>
          <a:prstGeom prst="rect">
            <a:avLst/>
          </a:prstGeom>
          <a:effectLst>
            <a:reflection blurRad="6350" stA="50000" endA="300" endPos="90000" dir="5400000" sy="-100000" algn="bl" rotWithShape="0"/>
          </a:effectLst>
        </p:spPr>
      </p:pic>
      <p:pic>
        <p:nvPicPr>
          <p:cNvPr id="12" name="Picture 11" descr="hData_logo.png"/>
          <p:cNvPicPr>
            <a:picLocks noChangeAspect="1"/>
          </p:cNvPicPr>
          <p:nvPr/>
        </p:nvPicPr>
        <p:blipFill>
          <a:blip r:embed="rId8" cstate="print"/>
          <a:stretch>
            <a:fillRect/>
          </a:stretch>
        </p:blipFill>
        <p:spPr>
          <a:xfrm>
            <a:off x="5918463" y="3162371"/>
            <a:ext cx="1532971" cy="406330"/>
          </a:xfrm>
          <a:prstGeom prst="rect">
            <a:avLst/>
          </a:prstGeom>
          <a:effectLst>
            <a:outerShdw blurRad="50800" dist="38100" dir="2700000" algn="tl" rotWithShape="0">
              <a:srgbClr val="000000">
                <a:alpha val="43000"/>
              </a:srgbClr>
            </a:outerShdw>
          </a:effectLst>
        </p:spPr>
      </p:pic>
      <p:cxnSp>
        <p:nvCxnSpPr>
          <p:cNvPr id="30" name="Straight Arrow Connector 29"/>
          <p:cNvCxnSpPr/>
          <p:nvPr/>
        </p:nvCxnSpPr>
        <p:spPr>
          <a:xfrm rot="5400000">
            <a:off x="6338094" y="3886203"/>
            <a:ext cx="621507" cy="13494"/>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pic>
        <p:nvPicPr>
          <p:cNvPr id="33" name="Picture 32" descr="question.png"/>
          <p:cNvPicPr>
            <a:picLocks noChangeAspect="1"/>
          </p:cNvPicPr>
          <p:nvPr/>
        </p:nvPicPr>
        <p:blipFill>
          <a:blip r:embed="rId9" cstate="print"/>
          <a:stretch>
            <a:fillRect/>
          </a:stretch>
        </p:blipFill>
        <p:spPr>
          <a:xfrm>
            <a:off x="8064662" y="1270095"/>
            <a:ext cx="744774" cy="876205"/>
          </a:xfrm>
          <a:prstGeom prst="rect">
            <a:avLst/>
          </a:prstGeom>
        </p:spPr>
      </p:pic>
      <p:sp>
        <p:nvSpPr>
          <p:cNvPr id="34" name="Plus 33"/>
          <p:cNvSpPr/>
          <p:nvPr/>
        </p:nvSpPr>
        <p:spPr>
          <a:xfrm>
            <a:off x="7734300" y="1485900"/>
            <a:ext cx="304800" cy="342900"/>
          </a:xfrm>
          <a:prstGeom prst="mathPlus">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10" cstate="print"/>
          <a:stretch>
            <a:fillRect/>
          </a:stretch>
        </p:blipFill>
        <p:spPr>
          <a:xfrm>
            <a:off x="7842250" y="4222750"/>
            <a:ext cx="816345" cy="1047750"/>
          </a:xfrm>
          <a:prstGeom prst="rect">
            <a:avLst/>
          </a:prstGeom>
          <a:effectLst>
            <a:reflection stA="50000" endPos="75000" dist="12700" dir="5400000" sy="-100000" algn="bl" rotWithShape="0"/>
          </a:effectLst>
        </p:spPr>
      </p:pic>
      <p:cxnSp>
        <p:nvCxnSpPr>
          <p:cNvPr id="37" name="Straight Arrow Connector 36"/>
          <p:cNvCxnSpPr>
            <a:stCxn id="10" idx="3"/>
            <a:endCxn id="36" idx="1"/>
          </p:cNvCxnSpPr>
          <p:nvPr/>
        </p:nvCxnSpPr>
        <p:spPr>
          <a:xfrm>
            <a:off x="7035801" y="4744222"/>
            <a:ext cx="806449" cy="2403"/>
          </a:xfrm>
          <a:prstGeom prst="straightConnector1">
            <a:avLst/>
          </a:prstGeom>
          <a:ln w="38100" cap="flat">
            <a:solidFill>
              <a:schemeClr val="tx2">
                <a:lumMod val="60000"/>
                <a:lumOff val="40000"/>
              </a:schemeClr>
            </a:solidFill>
            <a:round/>
            <a:headEnd type="arrow"/>
            <a:tailEnd type="none"/>
          </a:ln>
          <a:effectLst>
            <a:outerShdw blurRad="40000" dist="50800" dir="5400000" rotWithShape="0">
              <a:srgbClr val="000000">
                <a:alpha val="38000"/>
              </a:srgbClr>
            </a:outerShdw>
          </a:effectLst>
          <a:scene3d>
            <a:camera prst="orthographicFront"/>
            <a:lightRig rig="threePt" dir="t"/>
          </a:scene3d>
          <a:sp3d>
            <a:bevelT/>
            <a:bevelB/>
          </a:sp3d>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721600" y="5486400"/>
            <a:ext cx="1152654" cy="307777"/>
          </a:xfrm>
          <a:prstGeom prst="rect">
            <a:avLst/>
          </a:prstGeom>
          <a:noFill/>
        </p:spPr>
        <p:txBody>
          <a:bodyPr wrap="none" rtlCol="0">
            <a:spAutoFit/>
          </a:bodyPr>
          <a:lstStyle/>
          <a:p>
            <a:r>
              <a:rPr lang="en-US" dirty="0" smtClean="0"/>
              <a:t>Data source</a:t>
            </a:r>
            <a:endParaRPr lang="en-US" dirty="0"/>
          </a:p>
        </p:txBody>
      </p:sp>
      <p:sp>
        <p:nvSpPr>
          <p:cNvPr id="41" name="TextBox 40"/>
          <p:cNvSpPr txBox="1"/>
          <p:nvPr/>
        </p:nvSpPr>
        <p:spPr>
          <a:xfrm>
            <a:off x="6223000" y="5372100"/>
            <a:ext cx="813481" cy="307777"/>
          </a:xfrm>
          <a:prstGeom prst="rect">
            <a:avLst/>
          </a:prstGeom>
          <a:noFill/>
        </p:spPr>
        <p:txBody>
          <a:bodyPr wrap="none" rtlCol="0">
            <a:spAutoFit/>
          </a:bodyPr>
          <a:lstStyle/>
          <a:p>
            <a:r>
              <a:rPr lang="en-US" dirty="0" smtClean="0"/>
              <a:t>Adaptor</a:t>
            </a:r>
            <a:endParaRPr lang="en-US" dirty="0"/>
          </a:p>
        </p:txBody>
      </p:sp>
      <p:sp>
        <p:nvSpPr>
          <p:cNvPr id="16" name="TextBox 15"/>
          <p:cNvSpPr txBox="1"/>
          <p:nvPr/>
        </p:nvSpPr>
        <p:spPr>
          <a:xfrm>
            <a:off x="2368884" y="6426869"/>
            <a:ext cx="2890535" cy="307777"/>
          </a:xfrm>
          <a:prstGeom prst="rect">
            <a:avLst/>
          </a:prstGeom>
          <a:noFill/>
        </p:spPr>
        <p:txBody>
          <a:bodyPr wrap="none" rtlCol="0">
            <a:spAutoFit/>
          </a:bodyPr>
          <a:lstStyle/>
          <a:p>
            <a:r>
              <a:rPr lang="en-US" dirty="0" smtClean="0"/>
              <a:t>URI = Uniform Resource Identifier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pic>
        <p:nvPicPr>
          <p:cNvPr id="6" name="Content Placeholder 3" descr="medCafe-coverflow.png"/>
          <p:cNvPicPr>
            <a:picLocks noChangeAspect="1"/>
          </p:cNvPicPr>
          <p:nvPr/>
        </p:nvPicPr>
        <p:blipFill>
          <a:blip r:embed="rId3" cstate="print"/>
          <a:stretch>
            <a:fillRect/>
          </a:stretch>
        </p:blipFill>
        <p:spPr bwMode="auto">
          <a:xfrm>
            <a:off x="963529" y="1145348"/>
            <a:ext cx="7200737" cy="4973704"/>
          </a:xfrm>
          <a:prstGeom prst="rect">
            <a:avLst/>
          </a:prstGeom>
          <a:noFill/>
          <a:ln w="25400">
            <a:solidFill>
              <a:schemeClr val="tx2">
                <a:lumMod val="20000"/>
                <a:lumOff val="80000"/>
              </a:schemeClr>
            </a:solidFill>
            <a:round/>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 Learned</a:t>
            </a:r>
            <a:endParaRPr lang="en-US" dirty="0"/>
          </a:p>
        </p:txBody>
      </p:sp>
      <p:sp>
        <p:nvSpPr>
          <p:cNvPr id="3" name="Content Placeholder 2"/>
          <p:cNvSpPr>
            <a:spLocks noGrp="1"/>
          </p:cNvSpPr>
          <p:nvPr>
            <p:ph idx="1"/>
          </p:nvPr>
        </p:nvSpPr>
        <p:spPr/>
        <p:txBody>
          <a:bodyPr/>
          <a:lstStyle/>
          <a:p>
            <a:r>
              <a:rPr lang="en-US" dirty="0" smtClean="0"/>
              <a:t>Use Modular Methodology in System Design</a:t>
            </a:r>
          </a:p>
          <a:p>
            <a:r>
              <a:rPr lang="en-US" dirty="0" smtClean="0"/>
              <a:t>Building a Pluggable Architecture is Key to Composability</a:t>
            </a:r>
          </a:p>
          <a:p>
            <a:r>
              <a:rPr lang="en-US" dirty="0" smtClean="0"/>
              <a:t>Choosing Good Loose Couplers is Key</a:t>
            </a:r>
          </a:p>
          <a:p>
            <a:r>
              <a:rPr lang="en-US" dirty="0" smtClean="0"/>
              <a:t>Additional Important Points to Consider</a:t>
            </a:r>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5600"/>
            <a:ext cx="6337300" cy="889000"/>
          </a:xfrm>
        </p:spPr>
        <p:txBody>
          <a:bodyPr/>
          <a:lstStyle/>
          <a:p>
            <a:r>
              <a:rPr lang="en-US" dirty="0" smtClean="0"/>
              <a:t>Use Modular Methodology in System Design</a:t>
            </a:r>
            <a:endParaRPr lang="en-US" dirty="0"/>
          </a:p>
        </p:txBody>
      </p:sp>
      <p:sp>
        <p:nvSpPr>
          <p:cNvPr id="3" name="Content Placeholder 2"/>
          <p:cNvSpPr>
            <a:spLocks noGrp="1"/>
          </p:cNvSpPr>
          <p:nvPr>
            <p:ph idx="1"/>
          </p:nvPr>
        </p:nvSpPr>
        <p:spPr>
          <a:xfrm>
            <a:off x="469900" y="1295400"/>
            <a:ext cx="8216900" cy="5016500"/>
          </a:xfrm>
        </p:spPr>
        <p:txBody>
          <a:bodyPr/>
          <a:lstStyle/>
          <a:p>
            <a:r>
              <a:rPr lang="en-US" dirty="0" smtClean="0"/>
              <a:t>Underlying code structure is modular</a:t>
            </a:r>
          </a:p>
          <a:p>
            <a:r>
              <a:rPr lang="en-US" dirty="0" smtClean="0"/>
              <a:t>Separate code into following sections</a:t>
            </a:r>
          </a:p>
          <a:p>
            <a:pPr lvl="1"/>
            <a:r>
              <a:rPr lang="en-US" dirty="0" smtClean="0"/>
              <a:t>Infrastructure </a:t>
            </a:r>
          </a:p>
          <a:p>
            <a:pPr lvl="1"/>
            <a:r>
              <a:rPr lang="en-US" dirty="0" smtClean="0"/>
              <a:t>Loose coupler  (hData)</a:t>
            </a:r>
          </a:p>
          <a:p>
            <a:pPr lvl="1"/>
            <a:r>
              <a:rPr lang="en-US" dirty="0" smtClean="0"/>
              <a:t>Presentation (through JQuery/ AJAX)</a:t>
            </a:r>
          </a:p>
          <a:p>
            <a:pPr lvl="1"/>
            <a:r>
              <a:rPr lang="en-US" dirty="0" smtClean="0"/>
              <a:t>Data Layer (RESTful service layer)</a:t>
            </a:r>
          </a:p>
          <a:p>
            <a:r>
              <a:rPr lang="en-US" dirty="0" smtClean="0"/>
              <a:t>Benefits</a:t>
            </a:r>
          </a:p>
          <a:p>
            <a:pPr lvl="1"/>
            <a:r>
              <a:rPr lang="en-US" dirty="0" smtClean="0"/>
              <a:t>Minimizes impact on other sections if one has to be changed</a:t>
            </a:r>
          </a:p>
          <a:p>
            <a:pPr lvl="2"/>
            <a:r>
              <a:rPr lang="en-US" dirty="0" smtClean="0"/>
              <a:t>E.g. If there were a federal mandate to use a different loose coupler, this code could be modified without impacting the system as a whole</a:t>
            </a:r>
          </a:p>
          <a:p>
            <a:pPr lvl="1"/>
            <a:r>
              <a:rPr lang="en-US" dirty="0" smtClean="0"/>
              <a:t>Separate presentation layer completely from data layer for</a:t>
            </a:r>
            <a:r>
              <a:rPr lang="en-US" dirty="0" smtClean="0">
                <a:solidFill>
                  <a:srgbClr val="FF0000"/>
                </a:solidFill>
              </a:rPr>
              <a:t> </a:t>
            </a:r>
            <a:r>
              <a:rPr lang="en-US" dirty="0" smtClean="0"/>
              <a:t>maximum flexibility</a:t>
            </a:r>
          </a:p>
          <a:p>
            <a:pPr lvl="1">
              <a:buNone/>
            </a:pPr>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65484" y="116745"/>
            <a:ext cx="6954253" cy="889000"/>
          </a:xfrm>
        </p:spPr>
        <p:txBody>
          <a:bodyPr/>
          <a:lstStyle/>
          <a:p>
            <a:r>
              <a:rPr lang="en-US" dirty="0" smtClean="0"/>
              <a:t>Building a Pluggable Architecture is Key</a:t>
            </a:r>
            <a:endParaRPr lang="en-US" dirty="0"/>
          </a:p>
        </p:txBody>
      </p:sp>
      <p:sp>
        <p:nvSpPr>
          <p:cNvPr id="3" name="Content Placeholder 2"/>
          <p:cNvSpPr>
            <a:spLocks noGrp="1"/>
          </p:cNvSpPr>
          <p:nvPr>
            <p:ph idx="1"/>
          </p:nvPr>
        </p:nvSpPr>
        <p:spPr>
          <a:xfrm>
            <a:off x="355600" y="917692"/>
            <a:ext cx="8128000" cy="5664200"/>
          </a:xfrm>
        </p:spPr>
        <p:txBody>
          <a:bodyPr>
            <a:normAutofit fontScale="92500" lnSpcReduction="20000"/>
          </a:bodyPr>
          <a:lstStyle/>
          <a:p>
            <a:pPr>
              <a:spcAft>
                <a:spcPts val="100"/>
              </a:spcAft>
            </a:pPr>
            <a:r>
              <a:rPr lang="en-US" dirty="0" smtClean="0"/>
              <a:t>Best Practices</a:t>
            </a:r>
          </a:p>
          <a:p>
            <a:pPr lvl="1">
              <a:spcAft>
                <a:spcPts val="100"/>
              </a:spcAft>
            </a:pPr>
            <a:r>
              <a:rPr lang="en-US" dirty="0" smtClean="0"/>
              <a:t>Each component communicates through one data standard</a:t>
            </a:r>
          </a:p>
          <a:p>
            <a:pPr lvl="1">
              <a:spcAft>
                <a:spcPts val="100"/>
              </a:spcAft>
            </a:pPr>
            <a:r>
              <a:rPr lang="en-US" dirty="0" smtClean="0"/>
              <a:t>XML Configuration file used to list components available to system</a:t>
            </a:r>
          </a:p>
          <a:p>
            <a:pPr lvl="1">
              <a:spcAft>
                <a:spcPts val="100"/>
              </a:spcAft>
            </a:pPr>
            <a:r>
              <a:rPr lang="en-US" dirty="0" smtClean="0"/>
              <a:t>Move to one configuration xml file per component </a:t>
            </a:r>
          </a:p>
          <a:p>
            <a:pPr lvl="1">
              <a:spcAft>
                <a:spcPts val="100"/>
              </a:spcAft>
            </a:pPr>
            <a:r>
              <a:rPr lang="en-US" dirty="0" smtClean="0"/>
              <a:t>A list of functions that each component can perform should be enumerated and documented, for example:</a:t>
            </a:r>
          </a:p>
          <a:p>
            <a:pPr lvl="2">
              <a:lnSpc>
                <a:spcPct val="120000"/>
              </a:lnSpc>
              <a:spcAft>
                <a:spcPts val="100"/>
              </a:spcAft>
            </a:pPr>
            <a:r>
              <a:rPr lang="en-US" dirty="0" smtClean="0"/>
              <a:t>Provide the ability to obtain a snapshot of the data contained in component at any time</a:t>
            </a:r>
          </a:p>
          <a:p>
            <a:pPr>
              <a:spcAft>
                <a:spcPts val="100"/>
              </a:spcAft>
            </a:pPr>
            <a:r>
              <a:rPr lang="en-US" dirty="0" smtClean="0"/>
              <a:t>Benefits</a:t>
            </a:r>
          </a:p>
          <a:p>
            <a:pPr lvl="1">
              <a:spcAft>
                <a:spcPts val="100"/>
              </a:spcAft>
            </a:pPr>
            <a:r>
              <a:rPr lang="en-US" dirty="0" smtClean="0"/>
              <a:t>Allows for components to be swapped in and out of the </a:t>
            </a:r>
          </a:p>
          <a:p>
            <a:pPr lvl="2">
              <a:spcAft>
                <a:spcPts val="100"/>
              </a:spcAft>
            </a:pPr>
            <a:r>
              <a:rPr lang="en-US" dirty="0" smtClean="0"/>
              <a:t>System (by an Administrator)</a:t>
            </a:r>
          </a:p>
          <a:p>
            <a:pPr lvl="2">
              <a:spcAft>
                <a:spcPts val="100"/>
              </a:spcAft>
            </a:pPr>
            <a:r>
              <a:rPr lang="en-US" dirty="0" smtClean="0"/>
              <a:t>Presentation of the Patient Record (by the user)</a:t>
            </a:r>
          </a:p>
          <a:p>
            <a:pPr lvl="1">
              <a:spcAft>
                <a:spcPts val="100"/>
              </a:spcAft>
            </a:pPr>
            <a:r>
              <a:rPr lang="en-US" dirty="0" smtClean="0"/>
              <a:t>Truly Composable System</a:t>
            </a:r>
          </a:p>
          <a:p>
            <a:pPr lvl="2">
              <a:lnSpc>
                <a:spcPct val="110000"/>
              </a:lnSpc>
              <a:spcAft>
                <a:spcPts val="100"/>
              </a:spcAft>
            </a:pPr>
            <a:r>
              <a:rPr lang="en-US" dirty="0" smtClean="0"/>
              <a:t>System is adaptable to practices’ needs, individual clinicians needs and patient’s individual circumstance</a:t>
            </a:r>
          </a:p>
          <a:p>
            <a:pPr lvl="1">
              <a:spcAft>
                <a:spcPts val="100"/>
              </a:spcAft>
            </a:pPr>
            <a:r>
              <a:rPr lang="en-US" dirty="0" smtClean="0"/>
              <a:t>System evolution is designed into the framework</a:t>
            </a:r>
          </a:p>
          <a:p>
            <a:pPr lvl="1">
              <a:spcAft>
                <a:spcPts val="100"/>
              </a:spcAft>
            </a:pPr>
            <a:r>
              <a:rPr lang="en-US" dirty="0" smtClean="0"/>
              <a:t>Allows for Best of Breed of Components</a:t>
            </a:r>
          </a:p>
          <a:p>
            <a:pPr lvl="2">
              <a:spcAft>
                <a:spcPts val="400"/>
              </a:spcAft>
              <a:buNone/>
            </a:pPr>
            <a:endParaRPr lang="en-US" sz="1400" dirty="0" smtClean="0"/>
          </a:p>
          <a:p>
            <a:pPr lvl="1"/>
            <a:endParaRPr lang="en-US" sz="1600" dirty="0"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45168" y="152400"/>
            <a:ext cx="7170821" cy="533400"/>
          </a:xfrm>
        </p:spPr>
        <p:txBody>
          <a:bodyPr/>
          <a:lstStyle/>
          <a:p>
            <a:r>
              <a:rPr lang="en-US" dirty="0" smtClean="0"/>
              <a:t>Determining a Good Loose Coupler is Key</a:t>
            </a:r>
            <a:endParaRPr lang="en-US" dirty="0"/>
          </a:p>
        </p:txBody>
      </p:sp>
      <p:sp>
        <p:nvSpPr>
          <p:cNvPr id="3" name="Content Placeholder 2"/>
          <p:cNvSpPr>
            <a:spLocks noGrp="1"/>
          </p:cNvSpPr>
          <p:nvPr>
            <p:ph idx="1"/>
          </p:nvPr>
        </p:nvSpPr>
        <p:spPr>
          <a:xfrm>
            <a:off x="355600" y="990600"/>
            <a:ext cx="8128000" cy="5664200"/>
          </a:xfrm>
        </p:spPr>
        <p:txBody>
          <a:bodyPr/>
          <a:lstStyle/>
          <a:p>
            <a:pPr>
              <a:spcAft>
                <a:spcPts val="100"/>
              </a:spcAft>
            </a:pPr>
            <a:r>
              <a:rPr lang="en-US" dirty="0" smtClean="0"/>
              <a:t>Loose coupler is data standard around which components and services communicate</a:t>
            </a:r>
          </a:p>
          <a:p>
            <a:pPr>
              <a:spcAft>
                <a:spcPts val="100"/>
              </a:spcAft>
            </a:pPr>
            <a:r>
              <a:rPr lang="en-US" dirty="0" smtClean="0"/>
              <a:t>Best Practices</a:t>
            </a:r>
          </a:p>
          <a:p>
            <a:pPr lvl="1">
              <a:spcAft>
                <a:spcPts val="100"/>
              </a:spcAft>
            </a:pPr>
            <a:r>
              <a:rPr lang="en-US" dirty="0" smtClean="0"/>
              <a:t>Loose coupler should be simple, optimized for most use cases (think KML)</a:t>
            </a:r>
          </a:p>
          <a:p>
            <a:pPr lvl="2">
              <a:spcAft>
                <a:spcPts val="100"/>
              </a:spcAft>
            </a:pPr>
            <a:r>
              <a:rPr lang="en-US" sz="1600" dirty="0" smtClean="0"/>
              <a:t>C32 is too complex and will not be good loose coupler</a:t>
            </a:r>
          </a:p>
          <a:p>
            <a:pPr lvl="2">
              <a:spcAft>
                <a:spcPts val="100"/>
              </a:spcAft>
            </a:pPr>
            <a:r>
              <a:rPr lang="en-US" sz="1600" dirty="0" smtClean="0"/>
              <a:t>Analyze current events / messages, look for 80% solution</a:t>
            </a:r>
          </a:p>
          <a:p>
            <a:pPr lvl="2">
              <a:spcAft>
                <a:spcPts val="100"/>
              </a:spcAft>
            </a:pPr>
            <a:r>
              <a:rPr lang="en-US" sz="1600" dirty="0" smtClean="0"/>
              <a:t>Optimizing loose coupler to be used for all cases has drawbacks</a:t>
            </a:r>
          </a:p>
          <a:p>
            <a:pPr lvl="3">
              <a:spcAft>
                <a:spcPts val="100"/>
              </a:spcAft>
            </a:pPr>
            <a:r>
              <a:rPr lang="en-US" sz="1200" dirty="0" smtClean="0"/>
              <a:t>Not optimized for performance</a:t>
            </a:r>
          </a:p>
          <a:p>
            <a:pPr lvl="3">
              <a:spcAft>
                <a:spcPts val="100"/>
              </a:spcAft>
            </a:pPr>
            <a:r>
              <a:rPr lang="en-US" sz="1200" dirty="0" smtClean="0"/>
              <a:t>Will not be the best data standard for a single purpose</a:t>
            </a:r>
          </a:p>
          <a:p>
            <a:pPr lvl="3">
              <a:spcAft>
                <a:spcPts val="100"/>
              </a:spcAft>
            </a:pPr>
            <a:endParaRPr lang="en-US" sz="1200" dirty="0" smtClean="0"/>
          </a:p>
          <a:p>
            <a:pPr lvl="1">
              <a:spcAft>
                <a:spcPts val="100"/>
              </a:spcAft>
            </a:pPr>
            <a:r>
              <a:rPr lang="en-US" dirty="0" smtClean="0"/>
              <a:t>System may use multiple loose couplers</a:t>
            </a:r>
          </a:p>
          <a:p>
            <a:pPr lvl="2">
              <a:spcAft>
                <a:spcPts val="100"/>
              </a:spcAft>
            </a:pPr>
            <a:r>
              <a:rPr lang="en-US" sz="1600" dirty="0" smtClean="0"/>
              <a:t>But components should only display information from a single format</a:t>
            </a:r>
          </a:p>
          <a:p>
            <a:pPr lvl="2">
              <a:spcAft>
                <a:spcPts val="400"/>
              </a:spcAft>
            </a:pPr>
            <a:r>
              <a:rPr lang="en-US" sz="1600" dirty="0" smtClean="0"/>
              <a:t>“Extra” couplers should be built around real need</a:t>
            </a:r>
          </a:p>
          <a:p>
            <a:pPr lvl="3">
              <a:spcAft>
                <a:spcPts val="400"/>
              </a:spcAft>
            </a:pPr>
            <a:r>
              <a:rPr lang="en-US" sz="1600" dirty="0" smtClean="0"/>
              <a:t>Images, Business Analytics </a:t>
            </a:r>
            <a:endParaRPr lang="en-US" dirty="0" smtClean="0"/>
          </a:p>
          <a:p>
            <a:pPr>
              <a:spcAft>
                <a:spcPts val="100"/>
              </a:spcAft>
            </a:pPr>
            <a:r>
              <a:rPr lang="en-US" dirty="0" smtClean="0"/>
              <a:t>Benefits</a:t>
            </a:r>
          </a:p>
          <a:p>
            <a:pPr lvl="1">
              <a:spcAft>
                <a:spcPts val="400"/>
              </a:spcAft>
            </a:pPr>
            <a:r>
              <a:rPr lang="en-US" dirty="0" smtClean="0"/>
              <a:t>If all components understand data context -&gt; much richer user interface</a:t>
            </a:r>
            <a:endParaRPr lang="en-US" sz="1400" dirty="0" smtClean="0"/>
          </a:p>
          <a:p>
            <a:pPr lvl="1"/>
            <a:endParaRPr lang="en-US" sz="1600"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medCafe Overview</a:t>
            </a:r>
          </a:p>
          <a:p>
            <a:r>
              <a:rPr lang="en-US" dirty="0" smtClean="0"/>
              <a:t>Demonstration</a:t>
            </a:r>
          </a:p>
          <a:p>
            <a:r>
              <a:rPr lang="en-US" dirty="0" smtClean="0"/>
              <a:t>What We Learned</a:t>
            </a:r>
          </a:p>
          <a:p>
            <a:r>
              <a:rPr lang="en-US" dirty="0" smtClean="0"/>
              <a:t>Scaling to Production</a:t>
            </a:r>
          </a:p>
          <a:p>
            <a:r>
              <a:rPr lang="en-US" dirty="0" smtClean="0"/>
              <a:t>What medCafe has Shown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Points To Consider</a:t>
            </a:r>
            <a:endParaRPr lang="en-US" dirty="0"/>
          </a:p>
        </p:txBody>
      </p:sp>
      <p:sp>
        <p:nvSpPr>
          <p:cNvPr id="3" name="Content Placeholder 2"/>
          <p:cNvSpPr>
            <a:spLocks noGrp="1"/>
          </p:cNvSpPr>
          <p:nvPr>
            <p:ph idx="1"/>
          </p:nvPr>
        </p:nvSpPr>
        <p:spPr>
          <a:xfrm>
            <a:off x="469900" y="965200"/>
            <a:ext cx="8128000" cy="4808538"/>
          </a:xfrm>
        </p:spPr>
        <p:txBody>
          <a:bodyPr/>
          <a:lstStyle/>
          <a:p>
            <a:r>
              <a:rPr lang="en-US" dirty="0" smtClean="0"/>
              <a:t>Building a system to a composable, substituable design methodology is not easy</a:t>
            </a:r>
          </a:p>
          <a:p>
            <a:r>
              <a:rPr lang="en-US" dirty="0" smtClean="0"/>
              <a:t>Design focus should be on building usable underlying framework not on user components </a:t>
            </a:r>
          </a:p>
          <a:p>
            <a:pPr lvl="1"/>
            <a:r>
              <a:rPr lang="en-US" sz="1800" dirty="0" smtClean="0"/>
              <a:t>Goal is for components to evolve and adapt over time</a:t>
            </a:r>
          </a:p>
          <a:p>
            <a:pPr lvl="2"/>
            <a:r>
              <a:rPr lang="en-US" sz="1600" dirty="0" smtClean="0"/>
              <a:t>Evolution of components and system HAS to be easy</a:t>
            </a:r>
          </a:p>
          <a:p>
            <a:pPr lvl="1"/>
            <a:r>
              <a:rPr lang="en-US" sz="1800" dirty="0" smtClean="0"/>
              <a:t>First set of components should quickly become obsolete as new components become available</a:t>
            </a:r>
          </a:p>
          <a:p>
            <a:r>
              <a:rPr lang="en-US" dirty="0" smtClean="0"/>
              <a:t>Build system as flexible as possible at</a:t>
            </a:r>
            <a:r>
              <a:rPr lang="en-US" dirty="0" smtClean="0">
                <a:solidFill>
                  <a:srgbClr val="FF0000"/>
                </a:solidFill>
              </a:rPr>
              <a:t> </a:t>
            </a:r>
            <a:r>
              <a:rPr lang="en-US" dirty="0" smtClean="0"/>
              <a:t>the start, then build in constraints</a:t>
            </a:r>
          </a:p>
          <a:p>
            <a:pPr>
              <a:spcAft>
                <a:spcPts val="400"/>
              </a:spcAft>
            </a:pPr>
            <a:r>
              <a:rPr lang="en-US" dirty="0" smtClean="0"/>
              <a:t>Translation of source format to the loose coupler will be a large effort</a:t>
            </a:r>
          </a:p>
          <a:p>
            <a:pPr lvl="1">
              <a:spcAft>
                <a:spcPts val="400"/>
              </a:spcAft>
            </a:pPr>
            <a:r>
              <a:rPr lang="en-US" sz="1600" dirty="0" smtClean="0"/>
              <a:t>Each service provider will need to provide data to this format, involving a large initial effort, possibly small return for first few components, may act as barrier to adoption</a:t>
            </a:r>
          </a:p>
          <a:p>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32872" y="381000"/>
            <a:ext cx="8229600" cy="533400"/>
          </a:xfrm>
        </p:spPr>
        <p:txBody>
          <a:bodyPr/>
          <a:lstStyle/>
          <a:p>
            <a:r>
              <a:rPr lang="en-US" dirty="0" smtClean="0"/>
              <a:t>Important Points To Consider </a:t>
            </a:r>
            <a:r>
              <a:rPr lang="en-US" sz="2400" dirty="0" smtClean="0"/>
              <a:t>(cont)</a:t>
            </a:r>
            <a:endParaRPr lang="en-US" dirty="0"/>
          </a:p>
        </p:txBody>
      </p:sp>
      <p:pic>
        <p:nvPicPr>
          <p:cNvPr id="6" name="Picture 5" descr="restvssoap.jpg"/>
          <p:cNvPicPr>
            <a:picLocks noChangeAspect="1"/>
          </p:cNvPicPr>
          <p:nvPr/>
        </p:nvPicPr>
        <p:blipFill>
          <a:blip r:embed="rId3" cstate="print"/>
          <a:stretch>
            <a:fillRect/>
          </a:stretch>
        </p:blipFill>
        <p:spPr>
          <a:xfrm>
            <a:off x="7020011" y="2476500"/>
            <a:ext cx="1869989" cy="1828800"/>
          </a:xfrm>
          <a:prstGeom prst="rect">
            <a:avLst/>
          </a:prstGeom>
          <a:solidFill>
            <a:schemeClr val="tx2">
              <a:lumMod val="20000"/>
              <a:lumOff val="80000"/>
            </a:schemeClr>
          </a:solidFill>
        </p:spPr>
      </p:pic>
      <p:sp>
        <p:nvSpPr>
          <p:cNvPr id="3" name="Content Placeholder 2"/>
          <p:cNvSpPr>
            <a:spLocks noGrp="1"/>
          </p:cNvSpPr>
          <p:nvPr>
            <p:ph idx="1"/>
          </p:nvPr>
        </p:nvSpPr>
        <p:spPr>
          <a:xfrm>
            <a:off x="457200" y="812800"/>
            <a:ext cx="8331200" cy="5308600"/>
          </a:xfrm>
        </p:spPr>
        <p:txBody>
          <a:bodyPr/>
          <a:lstStyle/>
          <a:p>
            <a:pPr>
              <a:spcAft>
                <a:spcPts val="300"/>
              </a:spcAft>
            </a:pPr>
            <a:r>
              <a:rPr lang="en-US" dirty="0" smtClean="0"/>
              <a:t>Focus on Reuse</a:t>
            </a:r>
          </a:p>
          <a:p>
            <a:pPr lvl="1">
              <a:spcAft>
                <a:spcPts val="300"/>
              </a:spcAft>
            </a:pPr>
            <a:r>
              <a:rPr lang="en-US" sz="1800" dirty="0" smtClean="0"/>
              <a:t>Where possible use / adapt existing components</a:t>
            </a:r>
          </a:p>
          <a:p>
            <a:pPr>
              <a:spcAft>
                <a:spcPts val="300"/>
              </a:spcAft>
            </a:pPr>
            <a:r>
              <a:rPr lang="en-US" dirty="0" smtClean="0"/>
              <a:t>Use existing presentation framework</a:t>
            </a:r>
          </a:p>
          <a:p>
            <a:pPr lvl="1">
              <a:spcAft>
                <a:spcPts val="300"/>
              </a:spcAft>
            </a:pPr>
            <a:r>
              <a:rPr lang="en-US" sz="1800" dirty="0" smtClean="0"/>
              <a:t>JQuery enabled use of existing plug-ins</a:t>
            </a:r>
          </a:p>
          <a:p>
            <a:pPr lvl="1">
              <a:spcAft>
                <a:spcPts val="300"/>
              </a:spcAft>
            </a:pPr>
            <a:r>
              <a:rPr lang="en-US" sz="1800" dirty="0" smtClean="0"/>
              <a:t>Allowed for extremely rapid development of </a:t>
            </a:r>
            <a:r>
              <a:rPr lang="en-US" sz="1600" dirty="0" smtClean="0"/>
              <a:t>components</a:t>
            </a:r>
          </a:p>
          <a:p>
            <a:pPr>
              <a:spcAft>
                <a:spcPts val="300"/>
              </a:spcAft>
            </a:pPr>
            <a:r>
              <a:rPr lang="en-US" dirty="0" smtClean="0"/>
              <a:t>Consider RESTful architectures</a:t>
            </a:r>
          </a:p>
          <a:p>
            <a:pPr lvl="1">
              <a:spcAft>
                <a:spcPts val="300"/>
              </a:spcAft>
            </a:pPr>
            <a:r>
              <a:rPr lang="en-US" sz="1800" dirty="0" smtClean="0"/>
              <a:t>This framework is robust and flexible</a:t>
            </a:r>
            <a:r>
              <a:rPr lang="en-US" sz="1800" baseline="30000" dirty="0" smtClean="0"/>
              <a:t> [1]</a:t>
            </a:r>
          </a:p>
          <a:p>
            <a:pPr lvl="1">
              <a:spcAft>
                <a:spcPts val="300"/>
              </a:spcAft>
            </a:pPr>
            <a:r>
              <a:rPr lang="en-US" sz="1800" dirty="0" smtClean="0"/>
              <a:t>Allows for quick development and integration</a:t>
            </a:r>
          </a:p>
          <a:p>
            <a:pPr>
              <a:spcAft>
                <a:spcPts val="300"/>
              </a:spcAft>
            </a:pPr>
            <a:r>
              <a:rPr lang="en-US" dirty="0" smtClean="0"/>
              <a:t>Consider granularity of components in design </a:t>
            </a:r>
          </a:p>
          <a:p>
            <a:pPr>
              <a:spcAft>
                <a:spcPts val="300"/>
              </a:spcAft>
            </a:pPr>
            <a:r>
              <a:rPr lang="en-US" dirty="0" smtClean="0"/>
              <a:t>Chaining of components</a:t>
            </a:r>
          </a:p>
          <a:p>
            <a:pPr lvl="1">
              <a:spcAft>
                <a:spcPts val="300"/>
              </a:spcAft>
            </a:pPr>
            <a:r>
              <a:rPr lang="en-US" sz="1800" dirty="0" smtClean="0"/>
              <a:t>Should be possible to chain together services and components for complex functionality</a:t>
            </a:r>
          </a:p>
          <a:p>
            <a:pPr>
              <a:spcAft>
                <a:spcPts val="300"/>
              </a:spcAft>
            </a:pPr>
            <a:r>
              <a:rPr lang="en-US" dirty="0" smtClean="0"/>
              <a:t>Dependencies on services</a:t>
            </a:r>
          </a:p>
          <a:p>
            <a:pPr lvl="1">
              <a:spcAft>
                <a:spcPts val="300"/>
              </a:spcAft>
            </a:pPr>
            <a:r>
              <a:rPr lang="en-US" sz="1800" dirty="0" smtClean="0"/>
              <a:t>Where there is heavy dependency on a critical service or component, allow for duplication</a:t>
            </a:r>
          </a:p>
          <a:p>
            <a:endParaRPr lang="en-US" sz="1600" dirty="0" smtClean="0"/>
          </a:p>
          <a:p>
            <a:endParaRPr lang="en-US" dirty="0" smtClean="0"/>
          </a:p>
          <a:p>
            <a:pPr lvl="1"/>
            <a:endParaRPr lang="en-US" dirty="0" smtClean="0"/>
          </a:p>
          <a:p>
            <a:pPr lvl="1"/>
            <a:endParaRPr lang="en-US" dirty="0" smtClean="0"/>
          </a:p>
          <a:p>
            <a:endParaRPr lang="en-US" dirty="0"/>
          </a:p>
        </p:txBody>
      </p:sp>
      <p:sp>
        <p:nvSpPr>
          <p:cNvPr id="5" name="Rectangle 4"/>
          <p:cNvSpPr/>
          <p:nvPr/>
        </p:nvSpPr>
        <p:spPr>
          <a:xfrm>
            <a:off x="233022" y="6032117"/>
            <a:ext cx="8720478" cy="600164"/>
          </a:xfrm>
          <a:prstGeom prst="rect">
            <a:avLst/>
          </a:prstGeom>
        </p:spPr>
        <p:txBody>
          <a:bodyPr wrap="square">
            <a:spAutoFit/>
          </a:bodyPr>
          <a:lstStyle/>
          <a:p>
            <a:r>
              <a:rPr lang="en-US" sz="1100" baseline="30000" dirty="0" smtClean="0"/>
              <a:t>1</a:t>
            </a:r>
            <a:r>
              <a:rPr lang="en-US" sz="1100" dirty="0" smtClean="0"/>
              <a:t>MITRE Systems Engineering Guide, Composable Capabilities on Demand (</a:t>
            </a:r>
            <a:r>
              <a:rPr lang="en-US" sz="1100" dirty="0" err="1" smtClean="0"/>
              <a:t>CCoD</a:t>
            </a:r>
            <a:r>
              <a:rPr lang="en-US" sz="1100" dirty="0" smtClean="0"/>
              <a:t>)</a:t>
            </a:r>
          </a:p>
          <a:p>
            <a:r>
              <a:rPr lang="en-US" sz="1100" baseline="30000" dirty="0" smtClean="0"/>
              <a:t>2</a:t>
            </a:r>
            <a:r>
              <a:rPr lang="en-US" sz="1100" dirty="0" smtClean="0"/>
              <a:t>http://nicolas-zozol.developpez.com/tutorial/java/rest-jsp-english/</a:t>
            </a:r>
          </a:p>
          <a:p>
            <a:endParaRPr lang="en-US" sz="1100" dirty="0"/>
          </a:p>
        </p:txBody>
      </p:sp>
      <p:sp>
        <p:nvSpPr>
          <p:cNvPr id="9" name="TextBox 8"/>
          <p:cNvSpPr txBox="1"/>
          <p:nvPr/>
        </p:nvSpPr>
        <p:spPr>
          <a:xfrm>
            <a:off x="8483600" y="4089400"/>
            <a:ext cx="384277" cy="307777"/>
          </a:xfrm>
          <a:prstGeom prst="rect">
            <a:avLst/>
          </a:prstGeom>
          <a:noFill/>
        </p:spPr>
        <p:txBody>
          <a:bodyPr wrap="none" rtlCol="0">
            <a:spAutoFit/>
          </a:bodyPr>
          <a:lstStyle/>
          <a:p>
            <a:r>
              <a:rPr lang="en-US" dirty="0" smtClean="0"/>
              <a:t>[2]</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no-portal-logo.jpg"/>
          <p:cNvPicPr>
            <a:picLocks noChangeAspect="1"/>
          </p:cNvPicPr>
          <p:nvPr/>
        </p:nvPicPr>
        <p:blipFill>
          <a:blip r:embed="rId2" cstate="print"/>
          <a:stretch>
            <a:fillRect/>
          </a:stretch>
        </p:blipFill>
        <p:spPr>
          <a:xfrm>
            <a:off x="3041651" y="774701"/>
            <a:ext cx="1962150" cy="1249236"/>
          </a:xfrm>
          <a:prstGeom prst="rect">
            <a:avLst/>
          </a:prstGeom>
        </p:spPr>
      </p:pic>
      <p:sp>
        <p:nvSpPr>
          <p:cNvPr id="2" name="Title 1"/>
          <p:cNvSpPr>
            <a:spLocks noGrp="1"/>
          </p:cNvSpPr>
          <p:nvPr>
            <p:ph type="title"/>
          </p:nvPr>
        </p:nvSpPr>
        <p:spPr/>
        <p:txBody>
          <a:bodyPr/>
          <a:lstStyle/>
          <a:p>
            <a:r>
              <a:rPr lang="en-US" dirty="0" smtClean="0"/>
              <a:t>So It’s A Type of Portal? Right?</a:t>
            </a:r>
            <a:endParaRPr lang="en-US" dirty="0"/>
          </a:p>
        </p:txBody>
      </p:sp>
      <p:sp>
        <p:nvSpPr>
          <p:cNvPr id="3" name="Content Placeholder 2"/>
          <p:cNvSpPr>
            <a:spLocks noGrp="1"/>
          </p:cNvSpPr>
          <p:nvPr>
            <p:ph idx="1"/>
          </p:nvPr>
        </p:nvSpPr>
        <p:spPr>
          <a:xfrm>
            <a:off x="419100" y="1884362"/>
            <a:ext cx="8128000" cy="4808538"/>
          </a:xfrm>
        </p:spPr>
        <p:txBody>
          <a:bodyPr/>
          <a:lstStyle/>
          <a:p>
            <a:r>
              <a:rPr lang="en-US" dirty="0" smtClean="0"/>
              <a:t>This is NOT a Portal Architecture</a:t>
            </a:r>
          </a:p>
          <a:p>
            <a:pPr lvl="1">
              <a:spcAft>
                <a:spcPts val="400"/>
              </a:spcAft>
            </a:pPr>
            <a:r>
              <a:rPr lang="en-US" sz="1800" dirty="0" smtClean="0"/>
              <a:t>A plug and play architecture means substitutability of components </a:t>
            </a:r>
          </a:p>
          <a:p>
            <a:pPr lvl="1">
              <a:spcAft>
                <a:spcPts val="400"/>
              </a:spcAft>
            </a:pPr>
            <a:r>
              <a:rPr lang="en-US" sz="1800" dirty="0" smtClean="0"/>
              <a:t>Portals do not allow for substitutability of components</a:t>
            </a:r>
          </a:p>
          <a:p>
            <a:pPr lvl="1">
              <a:spcAft>
                <a:spcPts val="400"/>
              </a:spcAft>
            </a:pPr>
            <a:r>
              <a:rPr lang="en-US" sz="1800" dirty="0" smtClean="0"/>
              <a:t>Portals do not communicate through </a:t>
            </a:r>
            <a:r>
              <a:rPr lang="en-US" sz="1800" smtClean="0"/>
              <a:t>loose couplers</a:t>
            </a:r>
          </a:p>
          <a:p>
            <a:pPr lvl="1">
              <a:spcAft>
                <a:spcPts val="400"/>
              </a:spcAft>
            </a:pPr>
            <a:r>
              <a:rPr lang="en-US" sz="1800" dirty="0" smtClean="0"/>
              <a:t>Providing web services without consideration of a loose coupler is not a path to a pluggable architecture</a:t>
            </a:r>
          </a:p>
          <a:p>
            <a:pPr lvl="1">
              <a:spcAft>
                <a:spcPts val="400"/>
              </a:spcAft>
            </a:pPr>
            <a:r>
              <a:rPr lang="en-US" sz="1800" dirty="0" smtClean="0"/>
              <a:t>Interoperability is not the same as substitutability</a:t>
            </a:r>
          </a:p>
          <a:p>
            <a:pPr lvl="1">
              <a:spcAft>
                <a:spcPts val="400"/>
              </a:spcAft>
            </a:pPr>
            <a:r>
              <a:rPr lang="en-US" sz="1800" dirty="0" smtClean="0"/>
              <a:t>Portal vendors have vested interest in NOT having substitutability, as will lose vendor ‘lock-in’</a:t>
            </a:r>
          </a:p>
          <a:p>
            <a:pPr lvl="1">
              <a:spcAft>
                <a:spcPts val="400"/>
              </a:spcAft>
            </a:pPr>
            <a:r>
              <a:rPr lang="en-US" sz="1800" dirty="0" smtClean="0"/>
              <a:t>More complex than portal architecture </a:t>
            </a:r>
          </a:p>
          <a:p>
            <a:pPr lvl="2">
              <a:spcAft>
                <a:spcPts val="400"/>
              </a:spcAft>
            </a:pPr>
            <a:r>
              <a:rPr lang="en-US" dirty="0" smtClean="0"/>
              <a:t>Gain is in having true substitutability and richer user experience, etc,.</a:t>
            </a:r>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to Production</a:t>
            </a:r>
            <a:endParaRPr lang="en-US" dirty="0"/>
          </a:p>
        </p:txBody>
      </p:sp>
      <p:sp>
        <p:nvSpPr>
          <p:cNvPr id="3" name="Content Placeholder 2"/>
          <p:cNvSpPr>
            <a:spLocks noGrp="1"/>
          </p:cNvSpPr>
          <p:nvPr>
            <p:ph idx="1"/>
          </p:nvPr>
        </p:nvSpPr>
        <p:spPr>
          <a:xfrm>
            <a:off x="406400" y="1376362"/>
            <a:ext cx="8128000" cy="4808538"/>
          </a:xfrm>
        </p:spPr>
        <p:txBody>
          <a:bodyPr/>
          <a:lstStyle/>
          <a:p>
            <a:r>
              <a:rPr lang="en-US" dirty="0" smtClean="0"/>
              <a:t>medCafe is a small research project</a:t>
            </a:r>
          </a:p>
          <a:p>
            <a:pPr lvl="1"/>
            <a:r>
              <a:rPr lang="en-US" dirty="0" smtClean="0"/>
              <a:t>Highly scoped as proto-type system</a:t>
            </a:r>
          </a:p>
          <a:p>
            <a:pPr lvl="1"/>
            <a:r>
              <a:rPr lang="en-US" dirty="0" smtClean="0"/>
              <a:t>Goal: Demonstrated feasibility of Composable architecture</a:t>
            </a:r>
          </a:p>
          <a:p>
            <a:pPr lvl="1"/>
            <a:r>
              <a:rPr lang="en-US" dirty="0" smtClean="0"/>
              <a:t>Not a production level system</a:t>
            </a:r>
          </a:p>
          <a:p>
            <a:r>
              <a:rPr lang="en-US" dirty="0" smtClean="0"/>
              <a:t>There are issues in scaling to Production</a:t>
            </a:r>
          </a:p>
          <a:p>
            <a:pPr lvl="1"/>
            <a:r>
              <a:rPr lang="en-US" dirty="0" smtClean="0"/>
              <a:t>MedCafe specific</a:t>
            </a:r>
          </a:p>
          <a:p>
            <a:pPr lvl="1"/>
            <a:r>
              <a:rPr lang="en-US" dirty="0" smtClean="0"/>
              <a:t>All Composable Systems</a:t>
            </a:r>
          </a:p>
          <a:p>
            <a:pPr lvl="1"/>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Scaling to Production</a:t>
            </a:r>
            <a:endParaRPr lang="en-US" dirty="0"/>
          </a:p>
        </p:txBody>
      </p:sp>
      <p:sp>
        <p:nvSpPr>
          <p:cNvPr id="3" name="Content Placeholder 2"/>
          <p:cNvSpPr>
            <a:spLocks noGrp="1"/>
          </p:cNvSpPr>
          <p:nvPr>
            <p:ph idx="1"/>
          </p:nvPr>
        </p:nvSpPr>
        <p:spPr>
          <a:xfrm>
            <a:off x="370113" y="881667"/>
            <a:ext cx="8447315" cy="5456238"/>
          </a:xfrm>
        </p:spPr>
        <p:txBody>
          <a:bodyPr/>
          <a:lstStyle/>
          <a:p>
            <a:r>
              <a:rPr lang="en-US" dirty="0" smtClean="0"/>
              <a:t>Security infrastructure needs to exist</a:t>
            </a:r>
          </a:p>
          <a:p>
            <a:pPr lvl="1"/>
            <a:r>
              <a:rPr lang="en-US" dirty="0" smtClean="0"/>
              <a:t>Single sign on</a:t>
            </a:r>
          </a:p>
          <a:p>
            <a:pPr lvl="1"/>
            <a:r>
              <a:rPr lang="en-US" dirty="0" smtClean="0"/>
              <a:t>Vulnerability assessment</a:t>
            </a:r>
          </a:p>
          <a:p>
            <a:pPr lvl="1"/>
            <a:r>
              <a:rPr lang="en-US" dirty="0" smtClean="0"/>
              <a:t>Role Based access</a:t>
            </a:r>
          </a:p>
          <a:p>
            <a:pPr lvl="1"/>
            <a:r>
              <a:rPr lang="en-US" dirty="0" smtClean="0">
                <a:hlinkClick r:id="rId2" action="ppaction://hlinksldjump"/>
              </a:rPr>
              <a:t>More…</a:t>
            </a:r>
            <a:endParaRPr lang="en-US" dirty="0" smtClean="0"/>
          </a:p>
          <a:p>
            <a:r>
              <a:rPr lang="en-US" dirty="0" smtClean="0"/>
              <a:t>User Interface issues</a:t>
            </a:r>
          </a:p>
          <a:p>
            <a:pPr lvl="1"/>
            <a:r>
              <a:rPr lang="en-US" dirty="0" smtClean="0"/>
              <a:t>Scale interface for production level data sets</a:t>
            </a:r>
          </a:p>
          <a:p>
            <a:pPr lvl="1"/>
            <a:r>
              <a:rPr lang="en-US" dirty="0" smtClean="0"/>
              <a:t>Share information (annotations) to all, roles, selected users</a:t>
            </a:r>
          </a:p>
          <a:p>
            <a:pPr lvl="1"/>
            <a:r>
              <a:rPr lang="en-US" dirty="0" smtClean="0">
                <a:hlinkClick r:id="rId3" action="ppaction://hlinksldjump"/>
              </a:rPr>
              <a:t>More…</a:t>
            </a:r>
            <a:endParaRPr lang="en-US" dirty="0" smtClean="0"/>
          </a:p>
          <a:p>
            <a:r>
              <a:rPr lang="en-US" dirty="0" smtClean="0"/>
              <a:t>Data Standards</a:t>
            </a:r>
          </a:p>
          <a:p>
            <a:pPr lvl="1"/>
            <a:r>
              <a:rPr lang="en-US" dirty="0" smtClean="0"/>
              <a:t>Health data ontology</a:t>
            </a:r>
          </a:p>
          <a:p>
            <a:pPr lvl="1"/>
            <a:r>
              <a:rPr lang="en-US" dirty="0" smtClean="0">
                <a:hlinkClick r:id="rId4" action="ppaction://hlinksldjump"/>
              </a:rPr>
              <a:t>More</a:t>
            </a:r>
            <a:r>
              <a:rPr lang="en-US" dirty="0" smtClean="0">
                <a:hlinkClick r:id="rId4" action="ppaction://hlinksldjump"/>
              </a:rPr>
              <a:t>…</a:t>
            </a:r>
            <a:endParaRPr lang="en-US" dirty="0" smtClean="0"/>
          </a:p>
          <a:p>
            <a:r>
              <a:rPr lang="en-US" dirty="0" smtClean="0"/>
              <a:t>Business rules enforced with Templates</a:t>
            </a:r>
            <a:endParaRPr lang="en-US" dirty="0" smtClean="0"/>
          </a:p>
          <a:p>
            <a:pPr lvl="1"/>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01600"/>
            <a:ext cx="8229600" cy="533400"/>
          </a:xfrm>
        </p:spPr>
        <p:txBody>
          <a:bodyPr/>
          <a:lstStyle/>
          <a:p>
            <a:r>
              <a:rPr lang="en-US" sz="3200" dirty="0" smtClean="0"/>
              <a:t>All Systems: Scaling to Production</a:t>
            </a:r>
            <a:endParaRPr lang="en-US" sz="3200" dirty="0"/>
          </a:p>
        </p:txBody>
      </p:sp>
      <p:sp>
        <p:nvSpPr>
          <p:cNvPr id="3" name="Content Placeholder 2"/>
          <p:cNvSpPr>
            <a:spLocks noGrp="1"/>
          </p:cNvSpPr>
          <p:nvPr>
            <p:ph idx="1"/>
          </p:nvPr>
        </p:nvSpPr>
        <p:spPr>
          <a:xfrm>
            <a:off x="368299" y="459620"/>
            <a:ext cx="8594271" cy="6071808"/>
          </a:xfrm>
        </p:spPr>
        <p:txBody>
          <a:bodyPr/>
          <a:lstStyle/>
          <a:p>
            <a:pPr>
              <a:spcAft>
                <a:spcPts val="0"/>
              </a:spcAft>
            </a:pPr>
            <a:r>
              <a:rPr lang="en-US" dirty="0" smtClean="0"/>
              <a:t>Governance</a:t>
            </a:r>
          </a:p>
          <a:p>
            <a:pPr lvl="1">
              <a:spcAft>
                <a:spcPts val="0"/>
              </a:spcAft>
            </a:pPr>
            <a:r>
              <a:rPr lang="en-US" sz="1800" dirty="0" smtClean="0"/>
              <a:t>Managing component libraries</a:t>
            </a:r>
          </a:p>
          <a:p>
            <a:pPr lvl="1">
              <a:spcAft>
                <a:spcPts val="0"/>
              </a:spcAft>
            </a:pPr>
            <a:r>
              <a:rPr lang="en-US" sz="1800" dirty="0" smtClean="0">
                <a:hlinkClick r:id="rId2" action="ppaction://hlinksldjump"/>
              </a:rPr>
              <a:t>More…</a:t>
            </a:r>
            <a:endParaRPr lang="en-US" sz="1800" dirty="0" smtClean="0"/>
          </a:p>
          <a:p>
            <a:pPr>
              <a:spcAft>
                <a:spcPts val="0"/>
              </a:spcAft>
            </a:pPr>
            <a:r>
              <a:rPr lang="en-US" dirty="0" smtClean="0"/>
              <a:t>Discoverability</a:t>
            </a:r>
          </a:p>
          <a:p>
            <a:pPr lvl="1">
              <a:spcAft>
                <a:spcPts val="0"/>
              </a:spcAft>
            </a:pPr>
            <a:r>
              <a:rPr lang="en-US" sz="1800" dirty="0" smtClean="0"/>
              <a:t>Enable discoverability of components</a:t>
            </a:r>
          </a:p>
          <a:p>
            <a:pPr lvl="1">
              <a:spcAft>
                <a:spcPts val="0"/>
              </a:spcAft>
            </a:pPr>
            <a:r>
              <a:rPr lang="en-US" sz="1800" dirty="0" smtClean="0">
                <a:hlinkClick r:id="rId3" action="ppaction://hlinksldjump"/>
              </a:rPr>
              <a:t>More..</a:t>
            </a:r>
            <a:endParaRPr lang="en-US" sz="1800" dirty="0" smtClean="0"/>
          </a:p>
          <a:p>
            <a:pPr>
              <a:spcAft>
                <a:spcPts val="0"/>
              </a:spcAft>
            </a:pPr>
            <a:r>
              <a:rPr lang="en-US" dirty="0" smtClean="0"/>
              <a:t>Test Framework</a:t>
            </a:r>
          </a:p>
          <a:p>
            <a:pPr lvl="1">
              <a:spcAft>
                <a:spcPts val="0"/>
              </a:spcAft>
            </a:pPr>
            <a:r>
              <a:rPr lang="en-US" sz="1800" dirty="0" smtClean="0"/>
              <a:t>Develop Test Infrastructure framework for new components</a:t>
            </a:r>
          </a:p>
          <a:p>
            <a:pPr lvl="1">
              <a:spcAft>
                <a:spcPts val="0"/>
              </a:spcAft>
            </a:pPr>
            <a:r>
              <a:rPr lang="en-US" sz="1800" dirty="0" smtClean="0"/>
              <a:t>Develop Test Criteria / Guidelines for Acceptance</a:t>
            </a:r>
          </a:p>
          <a:p>
            <a:pPr lvl="1">
              <a:spcAft>
                <a:spcPts val="0"/>
              </a:spcAft>
            </a:pPr>
            <a:r>
              <a:rPr lang="en-US" sz="1800" dirty="0" smtClean="0">
                <a:hlinkClick r:id="rId4" action="ppaction://hlinksldjump"/>
              </a:rPr>
              <a:t>More…</a:t>
            </a:r>
            <a:endParaRPr lang="en-US" sz="1800" dirty="0" smtClean="0"/>
          </a:p>
          <a:p>
            <a:pPr>
              <a:spcAft>
                <a:spcPts val="0"/>
              </a:spcAft>
            </a:pPr>
            <a:r>
              <a:rPr lang="en-US" dirty="0" smtClean="0"/>
              <a:t>Service Access</a:t>
            </a:r>
          </a:p>
          <a:p>
            <a:pPr lvl="1">
              <a:spcAft>
                <a:spcPts val="0"/>
              </a:spcAft>
            </a:pPr>
            <a:r>
              <a:rPr lang="en-US" sz="1800" dirty="0" smtClean="0"/>
              <a:t>Develop mechanism to alert user to service availability</a:t>
            </a:r>
          </a:p>
          <a:p>
            <a:pPr lvl="1">
              <a:spcAft>
                <a:spcPts val="0"/>
              </a:spcAft>
            </a:pPr>
            <a:r>
              <a:rPr lang="en-US" sz="1800" dirty="0" smtClean="0"/>
              <a:t>Determine appropriate level of notification if unavailable</a:t>
            </a:r>
          </a:p>
          <a:p>
            <a:pPr lvl="1">
              <a:spcAft>
                <a:spcPts val="0"/>
              </a:spcAft>
            </a:pPr>
            <a:r>
              <a:rPr lang="en-US" sz="1800" dirty="0" smtClean="0">
                <a:hlinkClick r:id="rId5" action="ppaction://hlinksldjump"/>
              </a:rPr>
              <a:t>More…</a:t>
            </a:r>
            <a:endParaRPr lang="en-US" sz="1800" dirty="0" smtClean="0"/>
          </a:p>
          <a:p>
            <a:pPr>
              <a:spcAft>
                <a:spcPts val="0"/>
              </a:spcAft>
            </a:pPr>
            <a:r>
              <a:rPr lang="en-US" dirty="0" smtClean="0"/>
              <a:t>Business Analytics</a:t>
            </a:r>
          </a:p>
          <a:p>
            <a:pPr lvl="1">
              <a:spcAft>
                <a:spcPts val="0"/>
              </a:spcAft>
            </a:pPr>
            <a:r>
              <a:rPr lang="en-US" sz="1800" dirty="0" smtClean="0"/>
              <a:t>Develop  capability to allow users to rate components and show component, system statistics </a:t>
            </a:r>
          </a:p>
          <a:p>
            <a:pPr lvl="1">
              <a:spcAft>
                <a:spcPts val="0"/>
              </a:spcAft>
            </a:pPr>
            <a:r>
              <a:rPr lang="en-US" sz="1800" dirty="0" smtClean="0">
                <a:hlinkClick r:id="rId6" action="ppaction://hlinksldjump"/>
              </a:rPr>
              <a:t>More</a:t>
            </a:r>
            <a:r>
              <a:rPr lang="en-US" sz="1800" dirty="0" smtClean="0">
                <a:hlinkClick r:id="rId6" action="ppaction://hlinksldjump"/>
              </a:rPr>
              <a:t>…</a:t>
            </a:r>
            <a:endParaRPr lang="en-US" sz="1800" dirty="0" smtClean="0"/>
          </a:p>
          <a:p>
            <a:pPr>
              <a:spcAft>
                <a:spcPts val="0"/>
              </a:spcAft>
            </a:pPr>
            <a:r>
              <a:rPr lang="en-US" sz="1800" dirty="0" smtClean="0"/>
              <a:t>Business Rules</a:t>
            </a:r>
            <a:endParaRPr lang="en-US" sz="1800" dirty="0" smtClean="0"/>
          </a:p>
          <a:p>
            <a:pPr lvl="1">
              <a:spcAft>
                <a:spcPts val="0"/>
              </a:spcAft>
            </a:pPr>
            <a:endParaRPr lang="en-US" sz="1800" dirty="0" smtClean="0"/>
          </a:p>
          <a:p>
            <a:pPr lvl="1">
              <a:spcAft>
                <a:spcPts val="200"/>
              </a:spcAft>
            </a:pPr>
            <a:endParaRPr lang="en-US" dirty="0" smtClean="0"/>
          </a:p>
          <a:p>
            <a:pPr lvl="1">
              <a:spcAft>
                <a:spcPts val="200"/>
              </a:spcAft>
            </a:pPr>
            <a:endParaRPr lang="en-US" dirty="0" smtClean="0"/>
          </a:p>
          <a:p>
            <a:endParaRPr lang="en-US" dirty="0" smtClean="0"/>
          </a:p>
          <a:p>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Functionality</a:t>
            </a:r>
            <a:endParaRPr lang="en-US" dirty="0"/>
          </a:p>
        </p:txBody>
      </p:sp>
      <p:sp>
        <p:nvSpPr>
          <p:cNvPr id="3" name="Content Placeholder 2"/>
          <p:cNvSpPr>
            <a:spLocks noGrp="1"/>
          </p:cNvSpPr>
          <p:nvPr>
            <p:ph idx="1"/>
          </p:nvPr>
        </p:nvSpPr>
        <p:spPr/>
        <p:txBody>
          <a:bodyPr/>
          <a:lstStyle/>
          <a:p>
            <a:pPr marL="292100" lvl="1" indent="-292100">
              <a:lnSpc>
                <a:spcPts val="2600"/>
              </a:lnSpc>
              <a:buSzPct val="120000"/>
              <a:buFont typeface="Wingdings" pitchFamily="2" charset="2"/>
              <a:buChar char="§"/>
            </a:pPr>
            <a:r>
              <a:rPr lang="en-US" dirty="0" smtClean="0"/>
              <a:t>Patient Context Aware</a:t>
            </a:r>
          </a:p>
          <a:p>
            <a:pPr marL="574675" lvl="2" indent="-292100">
              <a:lnSpc>
                <a:spcPts val="2600"/>
              </a:lnSpc>
              <a:buSzPct val="120000"/>
            </a:pPr>
            <a:r>
              <a:rPr lang="en-US" dirty="0" smtClean="0"/>
              <a:t>Display most pertinent templates or components based on user role and patient information</a:t>
            </a:r>
          </a:p>
          <a:p>
            <a:pPr marL="574675" lvl="2" indent="-292100">
              <a:lnSpc>
                <a:spcPts val="2600"/>
              </a:lnSpc>
              <a:buSzPct val="120000"/>
            </a:pPr>
            <a:r>
              <a:rPr lang="en-US" dirty="0" smtClean="0"/>
              <a:t>Recommend components/ services to be used</a:t>
            </a:r>
          </a:p>
          <a:p>
            <a:pPr marL="292100" lvl="1" indent="-292100">
              <a:lnSpc>
                <a:spcPts val="2600"/>
              </a:lnSpc>
              <a:buSzPct val="120000"/>
              <a:buFont typeface="Wingdings" charset="2"/>
              <a:buChar char="§"/>
            </a:pPr>
            <a:r>
              <a:rPr lang="en-US" dirty="0" smtClean="0"/>
              <a:t>Patient Consent Access</a:t>
            </a:r>
          </a:p>
          <a:p>
            <a:pPr marL="292100" lvl="1" indent="-292100">
              <a:lnSpc>
                <a:spcPts val="2600"/>
              </a:lnSpc>
              <a:buSzPct val="120000"/>
              <a:buFont typeface="Wingdings" charset="2"/>
              <a:buChar char="§"/>
            </a:pPr>
            <a:r>
              <a:rPr lang="en-US" dirty="0" smtClean="0"/>
              <a:t>Connect to NHIN Connect</a:t>
            </a:r>
          </a:p>
          <a:p>
            <a:pPr marL="292100" lvl="1" indent="-292100">
              <a:lnSpc>
                <a:spcPts val="2600"/>
              </a:lnSpc>
              <a:buSzPct val="120000"/>
              <a:buFont typeface="Wingdings" charset="2"/>
              <a:buChar char="§"/>
            </a:pPr>
            <a:r>
              <a:rPr lang="en-US" dirty="0" smtClean="0"/>
              <a:t>Chaining of components for complex functionality</a:t>
            </a:r>
          </a:p>
          <a:p>
            <a:pPr marL="574675" lvl="2" indent="-292100">
              <a:lnSpc>
                <a:spcPts val="2600"/>
              </a:lnSpc>
              <a:buSzPct val="120000"/>
              <a:buFont typeface="Wingdings" charset="2"/>
              <a:buChar char="§"/>
            </a:pPr>
            <a:r>
              <a:rPr lang="en-US" dirty="0" smtClean="0"/>
              <a:t>Business rules for workflow would be required</a:t>
            </a:r>
          </a:p>
          <a:p>
            <a:pPr marL="574675" lvl="2" indent="-292100">
              <a:lnSpc>
                <a:spcPts val="2600"/>
              </a:lnSpc>
              <a:buSzPct val="120000"/>
              <a:buFont typeface="Wingdings" charset="2"/>
              <a:buChar char="§"/>
            </a:pPr>
            <a:endParaRPr lang="en-US" dirty="0" smtClean="0"/>
          </a:p>
          <a:p>
            <a:pPr marL="574675" lvl="2" indent="-292100">
              <a:lnSpc>
                <a:spcPts val="2600"/>
              </a:lnSpc>
              <a:buSzPct val="120000"/>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4500"/>
            <a:ext cx="6350000" cy="965200"/>
          </a:xfrm>
        </p:spPr>
        <p:txBody>
          <a:bodyPr/>
          <a:lstStyle/>
          <a:p>
            <a:r>
              <a:rPr lang="en-US" sz="2400" dirty="0" smtClean="0"/>
              <a:t>What medCafe Has Shown</a:t>
            </a:r>
            <a:r>
              <a:rPr lang="en-US" dirty="0" smtClean="0"/>
              <a:t/>
            </a:r>
            <a:br>
              <a:rPr lang="en-US" dirty="0" smtClean="0"/>
            </a:br>
            <a:r>
              <a:rPr lang="en-US" dirty="0" smtClean="0"/>
              <a:t>Developer Perspective		</a:t>
            </a:r>
            <a:endParaRPr lang="en-US" dirty="0"/>
          </a:p>
        </p:txBody>
      </p:sp>
      <p:sp>
        <p:nvSpPr>
          <p:cNvPr id="3" name="Content Placeholder 2"/>
          <p:cNvSpPr>
            <a:spLocks noGrp="1"/>
          </p:cNvSpPr>
          <p:nvPr>
            <p:ph idx="1"/>
          </p:nvPr>
        </p:nvSpPr>
        <p:spPr>
          <a:xfrm>
            <a:off x="431800" y="1066800"/>
            <a:ext cx="8128000" cy="4808538"/>
          </a:xfrm>
        </p:spPr>
        <p:txBody>
          <a:bodyPr/>
          <a:lstStyle/>
          <a:p>
            <a:endParaRPr lang="en-US" dirty="0" smtClean="0"/>
          </a:p>
          <a:p>
            <a:r>
              <a:rPr lang="en-US" dirty="0" smtClean="0"/>
              <a:t>medCafe completely Open Source framework</a:t>
            </a:r>
          </a:p>
          <a:p>
            <a:r>
              <a:rPr lang="en-US" dirty="0" smtClean="0"/>
              <a:t>Can immediately build new capability as envisioned by users</a:t>
            </a:r>
          </a:p>
          <a:p>
            <a:r>
              <a:rPr lang="en-US" dirty="0" smtClean="0"/>
              <a:t>Can enhance/ adapt any existing components to user needs</a:t>
            </a:r>
          </a:p>
          <a:p>
            <a:r>
              <a:rPr lang="en-US" dirty="0" smtClean="0"/>
              <a:t>Able to build on existing JQuery interface </a:t>
            </a:r>
            <a:r>
              <a:rPr lang="en-US" dirty="0" err="1" smtClean="0"/>
              <a:t>plugins</a:t>
            </a:r>
            <a:endParaRPr lang="en-US" dirty="0" smtClean="0"/>
          </a:p>
          <a:p>
            <a:pPr lvl="1"/>
            <a:r>
              <a:rPr lang="en-US" dirty="0" smtClean="0"/>
              <a:t>No need to start from scratch</a:t>
            </a:r>
          </a:p>
          <a:p>
            <a:pPr lvl="1"/>
            <a:endParaRPr lang="en-US" dirty="0" smtClean="0"/>
          </a:p>
          <a:p>
            <a:pPr lvl="1">
              <a:buNone/>
            </a:pPr>
            <a:endParaRPr lang="en-US" dirty="0" smtClean="0"/>
          </a:p>
          <a:p>
            <a:pPr>
              <a:buNone/>
            </a:pPr>
            <a:endParaRPr lang="en-US" dirty="0" smtClean="0"/>
          </a:p>
          <a:p>
            <a:endParaRPr lang="en-US" dirty="0"/>
          </a:p>
        </p:txBody>
      </p:sp>
      <p:sp>
        <p:nvSpPr>
          <p:cNvPr id="4" name="Rounded Rectangle 3"/>
          <p:cNvSpPr/>
          <p:nvPr/>
        </p:nvSpPr>
        <p:spPr bwMode="auto">
          <a:xfrm>
            <a:off x="1854200" y="5295900"/>
            <a:ext cx="5321300" cy="9017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medCafe provides a more efficient way</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lang="en-US" sz="1800" b="1" dirty="0" smtClean="0">
                <a:latin typeface="Comic Sans MS" pitchFamily="66" charset="0"/>
              </a:rPr>
              <a:t>to evolve the system and enhance capability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09074" y="444500"/>
            <a:ext cx="6398126" cy="965200"/>
          </a:xfrm>
        </p:spPr>
        <p:txBody>
          <a:bodyPr/>
          <a:lstStyle/>
          <a:p>
            <a:r>
              <a:rPr lang="en-US" sz="2400" dirty="0" smtClean="0"/>
              <a:t>What medCafe Has Shown</a:t>
            </a:r>
            <a:r>
              <a:rPr lang="en-US" dirty="0" smtClean="0"/>
              <a:t/>
            </a:r>
            <a:br>
              <a:rPr lang="en-US" dirty="0" smtClean="0"/>
            </a:br>
            <a:r>
              <a:rPr lang="en-US" dirty="0" smtClean="0"/>
              <a:t>User Perspective		</a:t>
            </a:r>
            <a:endParaRPr lang="en-US" dirty="0"/>
          </a:p>
        </p:txBody>
      </p:sp>
      <p:sp>
        <p:nvSpPr>
          <p:cNvPr id="3" name="Content Placeholder 2"/>
          <p:cNvSpPr>
            <a:spLocks noGrp="1"/>
          </p:cNvSpPr>
          <p:nvPr>
            <p:ph idx="1"/>
          </p:nvPr>
        </p:nvSpPr>
        <p:spPr>
          <a:xfrm>
            <a:off x="431800" y="1066800"/>
            <a:ext cx="8128000" cy="4808538"/>
          </a:xfrm>
        </p:spPr>
        <p:txBody>
          <a:bodyPr/>
          <a:lstStyle/>
          <a:p>
            <a:endParaRPr lang="en-US" dirty="0" smtClean="0"/>
          </a:p>
          <a:p>
            <a:r>
              <a:rPr lang="en-US" dirty="0" smtClean="0"/>
              <a:t>Physician can rapidly compose personal patient record </a:t>
            </a:r>
          </a:p>
          <a:p>
            <a:r>
              <a:rPr lang="en-US" dirty="0" smtClean="0"/>
              <a:t>Display the most pertinent data first</a:t>
            </a:r>
          </a:p>
          <a:p>
            <a:r>
              <a:rPr lang="en-US" dirty="0" smtClean="0"/>
              <a:t>System completely adaptable to changing patient circumstance</a:t>
            </a:r>
          </a:p>
          <a:p>
            <a:r>
              <a:rPr lang="en-US" dirty="0" smtClean="0"/>
              <a:t>Ability to save state of record reduces time to reacquire patient data</a:t>
            </a:r>
          </a:p>
          <a:p>
            <a:r>
              <a:rPr lang="en-US" dirty="0" smtClean="0"/>
              <a:t>If users think of desired capability they can help design new components</a:t>
            </a:r>
          </a:p>
          <a:p>
            <a:r>
              <a:rPr lang="en-US" dirty="0" smtClean="0"/>
              <a:t>Data from multiple data sources may be transparently displayed to user </a:t>
            </a:r>
          </a:p>
          <a:p>
            <a:pPr lvl="1">
              <a:buNone/>
            </a:pPr>
            <a:endParaRPr lang="en-US" dirty="0" smtClean="0"/>
          </a:p>
          <a:p>
            <a:pPr>
              <a:buNone/>
            </a:pPr>
            <a:endParaRPr lang="en-US" dirty="0" smtClean="0"/>
          </a:p>
          <a:p>
            <a:endParaRPr lang="en-US" dirty="0"/>
          </a:p>
        </p:txBody>
      </p:sp>
      <p:sp>
        <p:nvSpPr>
          <p:cNvPr id="4" name="Rounded Rectangle 3"/>
          <p:cNvSpPr/>
          <p:nvPr/>
        </p:nvSpPr>
        <p:spPr bwMode="auto">
          <a:xfrm>
            <a:off x="1854200" y="5416220"/>
            <a:ext cx="5321300" cy="9017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lnSpc>
                <a:spcPts val="2500"/>
              </a:lnSpc>
              <a:spcAft>
                <a:spcPts val="0"/>
              </a:spcAft>
              <a:buClr>
                <a:srgbClr val="FDAA03"/>
              </a:buClr>
            </a:pPr>
            <a:r>
              <a:rPr lang="en-US" sz="1800" b="1" dirty="0" smtClean="0">
                <a:latin typeface="Comic Sans MS" pitchFamily="66" charset="0"/>
              </a:rPr>
              <a:t>medCafe provides a more efficient way</a:t>
            </a:r>
          </a:p>
          <a:p>
            <a:pPr algn="ctr" eaLnBrk="0" hangingPunct="0">
              <a:lnSpc>
                <a:spcPts val="2500"/>
              </a:lnSpc>
              <a:spcAft>
                <a:spcPts val="0"/>
              </a:spcAft>
              <a:buClr>
                <a:srgbClr val="FDAA03"/>
              </a:buClr>
            </a:pPr>
            <a:r>
              <a:rPr lang="en-US" sz="1800" b="1" dirty="0" smtClean="0">
                <a:latin typeface="Comic Sans MS" pitchFamily="66" charset="0"/>
              </a:rPr>
              <a:t> for physicians to interact with patient record</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553453" y="419100"/>
            <a:ext cx="6685547" cy="1117600"/>
          </a:xfrm>
        </p:spPr>
        <p:txBody>
          <a:bodyPr/>
          <a:lstStyle/>
          <a:p>
            <a:r>
              <a:rPr lang="en-US" sz="2400" dirty="0" smtClean="0"/>
              <a:t> What medCafe Has Shown</a:t>
            </a:r>
            <a:r>
              <a:rPr lang="en-US" dirty="0" smtClean="0"/>
              <a:t/>
            </a:r>
            <a:br>
              <a:rPr lang="en-US" dirty="0" smtClean="0"/>
            </a:br>
            <a:r>
              <a:rPr lang="en-US" dirty="0" smtClean="0"/>
              <a:t>Administrator’s Perspective		</a:t>
            </a:r>
            <a:endParaRPr lang="en-US" dirty="0"/>
          </a:p>
        </p:txBody>
      </p:sp>
      <p:sp>
        <p:nvSpPr>
          <p:cNvPr id="3" name="Content Placeholder 2"/>
          <p:cNvSpPr>
            <a:spLocks noGrp="1"/>
          </p:cNvSpPr>
          <p:nvPr>
            <p:ph idx="1"/>
          </p:nvPr>
        </p:nvSpPr>
        <p:spPr>
          <a:xfrm>
            <a:off x="482600" y="838200"/>
            <a:ext cx="8039100" cy="4592638"/>
          </a:xfrm>
        </p:spPr>
        <p:txBody>
          <a:bodyPr/>
          <a:lstStyle/>
          <a:p>
            <a:pPr>
              <a:buNone/>
            </a:pPr>
            <a:endParaRPr lang="en-US" dirty="0" smtClean="0"/>
          </a:p>
          <a:p>
            <a:pPr>
              <a:spcAft>
                <a:spcPts val="600"/>
              </a:spcAft>
            </a:pPr>
            <a:r>
              <a:rPr lang="en-US" dirty="0" smtClean="0"/>
              <a:t>Can build the framework to practice’s needs</a:t>
            </a:r>
          </a:p>
          <a:p>
            <a:pPr>
              <a:spcAft>
                <a:spcPts val="600"/>
              </a:spcAft>
            </a:pPr>
            <a:r>
              <a:rPr lang="en-US" dirty="0" smtClean="0"/>
              <a:t>Can design system based on the capability practice cares about</a:t>
            </a:r>
          </a:p>
          <a:p>
            <a:pPr>
              <a:spcAft>
                <a:spcPts val="600"/>
              </a:spcAft>
            </a:pPr>
            <a:r>
              <a:rPr lang="en-US" dirty="0" smtClean="0"/>
              <a:t>Can start small, grow functionality over time</a:t>
            </a:r>
          </a:p>
          <a:p>
            <a:pPr>
              <a:spcAft>
                <a:spcPts val="600"/>
              </a:spcAft>
            </a:pPr>
            <a:r>
              <a:rPr lang="en-US" dirty="0" smtClean="0"/>
              <a:t>Can add new data sources as they become available</a:t>
            </a:r>
          </a:p>
          <a:p>
            <a:pPr>
              <a:spcAft>
                <a:spcPts val="600"/>
              </a:spcAft>
            </a:pPr>
            <a:r>
              <a:rPr lang="en-US" dirty="0" smtClean="0"/>
              <a:t>Can help design new components as new capabilities are envisioned</a:t>
            </a:r>
          </a:p>
          <a:p>
            <a:pPr>
              <a:spcAft>
                <a:spcPts val="600"/>
              </a:spcAft>
            </a:pPr>
            <a:r>
              <a:rPr lang="en-US" dirty="0" smtClean="0"/>
              <a:t>System completely adaptable to changing practice circumstances</a:t>
            </a:r>
          </a:p>
          <a:p>
            <a:pPr>
              <a:spcAft>
                <a:spcPts val="600"/>
              </a:spcAft>
            </a:pPr>
            <a:r>
              <a:rPr lang="en-US" dirty="0" smtClean="0"/>
              <a:t>Framework allows for ease of system evolution</a:t>
            </a:r>
          </a:p>
          <a:p>
            <a:pPr>
              <a:spcAft>
                <a:spcPts val="600"/>
              </a:spcAft>
            </a:pPr>
            <a:r>
              <a:rPr lang="en-US" dirty="0" smtClean="0"/>
              <a:t>Allows for Best of Breed</a:t>
            </a:r>
          </a:p>
          <a:p>
            <a:pPr>
              <a:buNone/>
            </a:pPr>
            <a:endParaRPr lang="en-US" dirty="0" smtClean="0"/>
          </a:p>
          <a:p>
            <a:endParaRPr lang="en-US" dirty="0"/>
          </a:p>
        </p:txBody>
      </p:sp>
      <p:sp>
        <p:nvSpPr>
          <p:cNvPr id="5" name="Rounded Rectangle 4"/>
          <p:cNvSpPr/>
          <p:nvPr/>
        </p:nvSpPr>
        <p:spPr bwMode="auto">
          <a:xfrm>
            <a:off x="444500" y="5633386"/>
            <a:ext cx="8445500" cy="754714"/>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eaLnBrk="0" latinLnBrk="0" hangingPunct="0">
              <a:lnSpc>
                <a:spcPts val="2500"/>
              </a:lnSpc>
              <a:spcAft>
                <a:spcPts val="0"/>
              </a:spcAft>
              <a:buClr>
                <a:srgbClr val="FDAA03"/>
              </a:buClr>
              <a:buSzTx/>
              <a:buFontTx/>
              <a:buNone/>
              <a:tabLst/>
            </a:pPr>
            <a:r>
              <a:rPr lang="en-US" sz="1800" b="1" dirty="0" smtClean="0">
                <a:latin typeface="Comic Sans MS" pitchFamily="66" charset="0"/>
              </a:rPr>
              <a:t>medCafe demonstrates feasibility of a completely composable</a:t>
            </a:r>
          </a:p>
          <a:p>
            <a:pPr marL="0" marR="0" indent="0" algn="ctr" defTabSz="914400" eaLnBrk="0" latinLnBrk="0" hangingPunct="0">
              <a:lnSpc>
                <a:spcPts val="2500"/>
              </a:lnSpc>
              <a:spcAft>
                <a:spcPts val="0"/>
              </a:spcAft>
              <a:buClr>
                <a:srgbClr val="FDAA03"/>
              </a:buClr>
              <a:buSzTx/>
              <a:buFontTx/>
              <a:buNone/>
              <a:tabLst/>
            </a:pPr>
            <a:r>
              <a:rPr lang="en-US" sz="1800" b="1" dirty="0" smtClean="0">
                <a:latin typeface="Comic Sans MS" pitchFamily="66" charset="0"/>
              </a:rPr>
              <a:t>best of breed framework</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Goal</a:t>
            </a:r>
            <a:endParaRPr lang="en-US" dirty="0"/>
          </a:p>
        </p:txBody>
      </p:sp>
      <p:sp>
        <p:nvSpPr>
          <p:cNvPr id="3" name="Content Placeholder 2"/>
          <p:cNvSpPr>
            <a:spLocks noGrp="1"/>
          </p:cNvSpPr>
          <p:nvPr>
            <p:ph idx="1"/>
          </p:nvPr>
        </p:nvSpPr>
        <p:spPr>
          <a:xfrm>
            <a:off x="461976" y="1048772"/>
            <a:ext cx="8148623" cy="4031228"/>
          </a:xfrm>
        </p:spPr>
        <p:txBody>
          <a:bodyPr/>
          <a:lstStyle/>
          <a:p>
            <a:r>
              <a:rPr lang="en-US" dirty="0" smtClean="0">
                <a:solidFill>
                  <a:srgbClr val="092394"/>
                </a:solidFill>
              </a:rPr>
              <a:t>Goal</a:t>
            </a:r>
            <a:r>
              <a:rPr lang="en-US" dirty="0" smtClean="0"/>
              <a:t>:  To demonstrate ways to improve interaction with patient records and increase efficiency to allow clinicians more time to interact with </a:t>
            </a:r>
            <a:r>
              <a:rPr lang="en-US" dirty="0" smtClean="0"/>
              <a:t>patient</a:t>
            </a:r>
          </a:p>
          <a:p>
            <a:r>
              <a:rPr lang="en-US" dirty="0" smtClean="0">
                <a:solidFill>
                  <a:srgbClr val="092394"/>
                </a:solidFill>
              </a:rPr>
              <a:t>Problem Addressed</a:t>
            </a:r>
            <a:r>
              <a:rPr lang="en-US" dirty="0" smtClean="0"/>
              <a:t>:  Electronic Health Record (EHR) frustrations with:</a:t>
            </a:r>
          </a:p>
          <a:p>
            <a:pPr lvl="1"/>
            <a:r>
              <a:rPr lang="en-US" dirty="0" smtClean="0"/>
              <a:t>Multiple data sources</a:t>
            </a:r>
          </a:p>
          <a:p>
            <a:pPr lvl="1"/>
            <a:r>
              <a:rPr lang="en-US" dirty="0" smtClean="0"/>
              <a:t>“one size fits all” </a:t>
            </a:r>
            <a:r>
              <a:rPr lang="en-US" dirty="0" smtClean="0"/>
              <a:t>UI</a:t>
            </a:r>
          </a:p>
          <a:p>
            <a:pPr lvl="1"/>
            <a:r>
              <a:rPr lang="en-US" dirty="0" smtClean="0"/>
              <a:t>Difficult to add new capabilities</a:t>
            </a:r>
          </a:p>
          <a:p>
            <a:pPr lvl="1"/>
            <a:r>
              <a:rPr lang="en-US" dirty="0" smtClean="0"/>
              <a:t>Outside records/</a:t>
            </a:r>
            <a:r>
              <a:rPr lang="en-US" dirty="0" smtClean="0"/>
              <a:t>images</a:t>
            </a:r>
          </a:p>
          <a:p>
            <a:endParaRPr lang="en-US" dirty="0"/>
          </a:p>
        </p:txBody>
      </p:sp>
      <p:sp>
        <p:nvSpPr>
          <p:cNvPr id="5" name="Rounded Rectangle 4"/>
          <p:cNvSpPr/>
          <p:nvPr/>
        </p:nvSpPr>
        <p:spPr bwMode="auto">
          <a:xfrm>
            <a:off x="929526" y="5397500"/>
            <a:ext cx="6705600" cy="781986"/>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Industry Feedback</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From meeting with Open Health Tools</a:t>
            </a:r>
          </a:p>
          <a:p>
            <a:pPr lvl="1">
              <a:spcAft>
                <a:spcPts val="200"/>
              </a:spcAft>
            </a:pPr>
            <a:r>
              <a:rPr lang="en-US" dirty="0" smtClean="0"/>
              <a:t>Rob </a:t>
            </a:r>
            <a:r>
              <a:rPr lang="en-US" dirty="0" err="1" smtClean="0"/>
              <a:t>Kolodner</a:t>
            </a:r>
            <a:r>
              <a:rPr lang="en-US" dirty="0" smtClean="0"/>
              <a:t>, </a:t>
            </a:r>
          </a:p>
          <a:p>
            <a:pPr lvl="2">
              <a:spcAft>
                <a:spcPts val="200"/>
              </a:spcAft>
            </a:pPr>
            <a:r>
              <a:rPr lang="en-US" dirty="0" smtClean="0"/>
              <a:t>Chief Technology Officer for Open Health Tools</a:t>
            </a:r>
          </a:p>
          <a:p>
            <a:pPr lvl="2">
              <a:spcAft>
                <a:spcPts val="200"/>
              </a:spcAft>
            </a:pPr>
            <a:r>
              <a:rPr lang="en-US" dirty="0" smtClean="0"/>
              <a:t> Former National Coordinator for Health IT</a:t>
            </a:r>
          </a:p>
          <a:p>
            <a:pPr lvl="1">
              <a:spcAft>
                <a:spcPts val="200"/>
              </a:spcAft>
            </a:pPr>
            <a:r>
              <a:rPr lang="en-US" dirty="0" smtClean="0"/>
              <a:t>Skip </a:t>
            </a:r>
            <a:r>
              <a:rPr lang="en-US" dirty="0" err="1" smtClean="0"/>
              <a:t>McGaughey</a:t>
            </a:r>
            <a:endParaRPr lang="en-US" dirty="0" smtClean="0"/>
          </a:p>
          <a:p>
            <a:pPr lvl="2">
              <a:spcAft>
                <a:spcPts val="200"/>
              </a:spcAft>
            </a:pPr>
            <a:r>
              <a:rPr lang="en-US" dirty="0" smtClean="0"/>
              <a:t> (Executive Director) of Open Health Tools </a:t>
            </a:r>
          </a:p>
          <a:p>
            <a:pPr lvl="2">
              <a:spcAft>
                <a:spcPts val="200"/>
              </a:spcAft>
            </a:pPr>
            <a:r>
              <a:rPr lang="en-US" dirty="0" smtClean="0"/>
              <a:t>Co Founder of Eclipse</a:t>
            </a:r>
          </a:p>
          <a:p>
            <a:pPr>
              <a:spcAft>
                <a:spcPts val="200"/>
              </a:spcAft>
            </a:pPr>
            <a:r>
              <a:rPr lang="en-US" dirty="0" smtClean="0"/>
              <a:t>“You solved a lot of the really hard problems”</a:t>
            </a:r>
            <a:endParaRPr lang="en-US" baseline="30000" dirty="0" smtClean="0"/>
          </a:p>
          <a:p>
            <a:r>
              <a:rPr lang="en-US" dirty="0" smtClean="0"/>
              <a:t>“there are many who want to work to solve the next generation of the UI [user-defined GUIs], which you've already thought through most of”</a:t>
            </a:r>
            <a:endParaRPr lang="en-US" baseline="30000" dirty="0" smtClean="0"/>
          </a:p>
          <a:p>
            <a:endParaRPr lang="en-US" dirty="0"/>
          </a:p>
        </p:txBody>
      </p:sp>
      <p:sp>
        <p:nvSpPr>
          <p:cNvPr id="4" name="Rectangle 3"/>
          <p:cNvSpPr/>
          <p:nvPr/>
        </p:nvSpPr>
        <p:spPr>
          <a:xfrm>
            <a:off x="233022" y="6032117"/>
            <a:ext cx="8720478" cy="507831"/>
          </a:xfrm>
          <a:prstGeom prst="rect">
            <a:avLst/>
          </a:prstGeom>
        </p:spPr>
        <p:txBody>
          <a:bodyPr wrap="square">
            <a:spAutoFit/>
          </a:bodyPr>
          <a:lstStyle/>
          <a:p>
            <a:r>
              <a:rPr lang="en-US" sz="1600" dirty="0" smtClean="0"/>
              <a:t> </a:t>
            </a:r>
          </a:p>
          <a:p>
            <a:endParaRPr lang="en-US" sz="11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872343" y="549123"/>
            <a:ext cx="4151085" cy="533400"/>
          </a:xfrm>
        </p:spPr>
        <p:txBody>
          <a:bodyPr/>
          <a:lstStyle/>
          <a:p>
            <a:r>
              <a:rPr lang="en-US" dirty="0" smtClean="0"/>
              <a:t>medCafe Impacts</a:t>
            </a:r>
            <a:endParaRPr lang="en-US" dirty="0"/>
          </a:p>
        </p:txBody>
      </p:sp>
      <p:sp>
        <p:nvSpPr>
          <p:cNvPr id="3" name="Content Placeholder 2"/>
          <p:cNvSpPr>
            <a:spLocks noGrp="1"/>
          </p:cNvSpPr>
          <p:nvPr>
            <p:ph idx="1"/>
          </p:nvPr>
        </p:nvSpPr>
        <p:spPr>
          <a:xfrm>
            <a:off x="368300" y="1810581"/>
            <a:ext cx="6441319" cy="3862086"/>
          </a:xfrm>
        </p:spPr>
        <p:txBody>
          <a:bodyPr/>
          <a:lstStyle/>
          <a:p>
            <a:pPr>
              <a:spcAft>
                <a:spcPts val="100"/>
              </a:spcAft>
            </a:pPr>
            <a:r>
              <a:rPr lang="en-US" dirty="0" smtClean="0"/>
              <a:t>What are the impacts on</a:t>
            </a:r>
          </a:p>
          <a:p>
            <a:pPr lvl="1">
              <a:spcAft>
                <a:spcPts val="100"/>
              </a:spcAft>
            </a:pPr>
            <a:r>
              <a:rPr lang="en-US" dirty="0" smtClean="0"/>
              <a:t>VLER</a:t>
            </a:r>
          </a:p>
          <a:p>
            <a:pPr lvl="1">
              <a:spcAft>
                <a:spcPts val="100"/>
              </a:spcAft>
            </a:pPr>
            <a:r>
              <a:rPr lang="en-US" dirty="0" smtClean="0"/>
              <a:t>VA-</a:t>
            </a:r>
            <a:r>
              <a:rPr lang="en-US" dirty="0" err="1" smtClean="0"/>
              <a:t>DoD</a:t>
            </a:r>
            <a:r>
              <a:rPr lang="en-US" dirty="0" smtClean="0"/>
              <a:t> EHR Way Ahead</a:t>
            </a:r>
          </a:p>
          <a:p>
            <a:pPr lvl="1">
              <a:spcAft>
                <a:spcPts val="100"/>
              </a:spcAft>
            </a:pPr>
            <a:r>
              <a:rPr lang="en-US" dirty="0" smtClean="0"/>
              <a:t>Healthcare Informatics - </a:t>
            </a:r>
            <a:r>
              <a:rPr lang="en-US" dirty="0" err="1" smtClean="0"/>
              <a:t>AViVA</a:t>
            </a:r>
            <a:endParaRPr lang="en-US" dirty="0" smtClean="0"/>
          </a:p>
          <a:p>
            <a:pPr lvl="1">
              <a:spcAft>
                <a:spcPts val="100"/>
              </a:spcAft>
            </a:pPr>
            <a:r>
              <a:rPr lang="en-US" dirty="0" err="1" smtClean="0"/>
              <a:t>VistA</a:t>
            </a:r>
            <a:r>
              <a:rPr lang="en-US" dirty="0" smtClean="0"/>
              <a:t> Modernization</a:t>
            </a:r>
          </a:p>
          <a:p>
            <a:pPr lvl="1">
              <a:spcAft>
                <a:spcPts val="100"/>
              </a:spcAft>
            </a:pPr>
            <a:endParaRPr lang="en-US" dirty="0" smtClean="0"/>
          </a:p>
          <a:p>
            <a:pPr>
              <a:spcAft>
                <a:spcPts val="100"/>
              </a:spcAft>
            </a:pPr>
            <a:r>
              <a:rPr lang="en-US" dirty="0" smtClean="0"/>
              <a:t>How does PCAST recommendation impact medCafe?</a:t>
            </a:r>
            <a:endParaRPr lang="en-US" dirty="0" smtClean="0"/>
          </a:p>
          <a:p>
            <a:pPr lvl="1">
              <a:spcAft>
                <a:spcPts val="200"/>
              </a:spcAft>
            </a:pPr>
            <a:endParaRPr lang="en-US" dirty="0" smtClean="0"/>
          </a:p>
          <a:p>
            <a:pPr lvl="1">
              <a:spcAft>
                <a:spcPts val="200"/>
              </a:spcAft>
            </a:pPr>
            <a:endParaRPr lang="en-US" dirty="0" smtClean="0"/>
          </a:p>
          <a:p>
            <a:endParaRPr lang="en-US" dirty="0" smtClean="0"/>
          </a:p>
          <a:p>
            <a:endParaRPr lang="en-US" dirty="0" smtClean="0"/>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80898" name="Rectangle 2"/>
          <p:cNvSpPr>
            <a:spLocks noGrp="1" noChangeArrowheads="1"/>
          </p:cNvSpPr>
          <p:nvPr>
            <p:ph type="ctrTitle" idx="4294967295"/>
          </p:nvPr>
        </p:nvSpPr>
        <p:spPr bwMode="auto">
          <a:xfrm>
            <a:off x="685800" y="1371600"/>
            <a:ext cx="7772400" cy="1143000"/>
          </a:xfrm>
          <a:prstGeom prst="rect">
            <a:avLst/>
          </a:prstGeom>
          <a:noFill/>
          <a:ln w="12700">
            <a:miter lim="800000"/>
            <a:headEnd/>
            <a:tailEnd/>
          </a:ln>
        </p:spPr>
        <p:txBody>
          <a:bodyPr lIns="42862" tIns="17462" rIns="42862" bIns="17462" anchor="b"/>
          <a:lstStyle/>
          <a:p>
            <a:pPr algn="ctr">
              <a:lnSpc>
                <a:spcPts val="4400"/>
              </a:lnSpc>
            </a:pPr>
            <a:r>
              <a:rPr lang="en-US" altLang="en-US" sz="4800" dirty="0" smtClean="0">
                <a:solidFill>
                  <a:schemeClr val="tx1"/>
                </a:solidFill>
              </a:rPr>
              <a:t>Backup Slides</a:t>
            </a:r>
            <a:endParaRPr lang="en-US" altLang="en-US" sz="4800" dirty="0">
              <a:solidFill>
                <a:schemeClr val="tx1"/>
              </a:solidFill>
            </a:endParaRPr>
          </a:p>
        </p:txBody>
      </p:sp>
      <p:sp>
        <p:nvSpPr>
          <p:cNvPr id="80899" name="Rectangle 3"/>
          <p:cNvSpPr>
            <a:spLocks noGrp="1" noChangeArrowheads="1"/>
          </p:cNvSpPr>
          <p:nvPr>
            <p:ph type="subTitle" idx="4294967295"/>
          </p:nvPr>
        </p:nvSpPr>
        <p:spPr bwMode="auto">
          <a:xfrm>
            <a:off x="1371600" y="3257554"/>
            <a:ext cx="6400800" cy="412506"/>
          </a:xfrm>
          <a:prstGeom prst="rect">
            <a:avLst/>
          </a:prstGeom>
          <a:noFill/>
          <a:ln w="12700">
            <a:miter lim="800000"/>
            <a:headEnd/>
            <a:tailEnd/>
          </a:ln>
        </p:spPr>
        <p:txBody>
          <a:bodyPr lIns="46037" tIns="41275" rIns="46037" bIns="41275" anchor="ctr" anchorCtr="1">
            <a:spAutoFit/>
          </a:bodyPr>
          <a:lstStyle/>
          <a:p>
            <a:pPr marL="0" indent="0">
              <a:buFont typeface="Wingdings" pitchFamily="2" charset="2"/>
              <a:buNone/>
            </a:pPr>
            <a:endParaRPr lang="en-US" altLang="en-US" b="0" dirty="0"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533400"/>
          </a:xfrm>
        </p:spPr>
        <p:txBody>
          <a:bodyPr/>
          <a:lstStyle/>
          <a:p>
            <a:r>
              <a:rPr lang="en-US" dirty="0" smtClean="0"/>
              <a:t>MedCafe People</a:t>
            </a:r>
            <a:endParaRPr lang="en-US" dirty="0"/>
          </a:p>
        </p:txBody>
      </p:sp>
      <p:pic>
        <p:nvPicPr>
          <p:cNvPr id="5" name="Picture 4" descr="gail.jpg"/>
          <p:cNvPicPr>
            <a:picLocks noChangeAspect="1"/>
          </p:cNvPicPr>
          <p:nvPr/>
        </p:nvPicPr>
        <p:blipFill>
          <a:blip r:embed="rId3" cstate="print"/>
          <a:stretch>
            <a:fillRect/>
          </a:stretch>
        </p:blipFill>
        <p:spPr>
          <a:xfrm>
            <a:off x="615950" y="1154112"/>
            <a:ext cx="1790700" cy="2238375"/>
          </a:xfrm>
          <a:prstGeom prst="rect">
            <a:avLst/>
          </a:prstGeom>
        </p:spPr>
      </p:pic>
      <p:sp>
        <p:nvSpPr>
          <p:cNvPr id="6" name="Content Placeholder 5"/>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pPr>
              <a:buNone/>
            </a:pPr>
            <a:r>
              <a:rPr lang="en-US" dirty="0" smtClean="0"/>
              <a:t>Gail  Hamilton (Pi)	Jeff Hoyt (</a:t>
            </a:r>
            <a:r>
              <a:rPr lang="en-US" dirty="0" err="1" smtClean="0"/>
              <a:t>CoPi</a:t>
            </a:r>
            <a:r>
              <a:rPr lang="en-US" dirty="0" smtClean="0"/>
              <a:t>)	Mary Greer</a:t>
            </a:r>
          </a:p>
          <a:p>
            <a:pPr>
              <a:buNone/>
            </a:pPr>
            <a:endParaRPr lang="en-US" dirty="0" smtClean="0"/>
          </a:p>
          <a:p>
            <a:r>
              <a:rPr lang="en-US" dirty="0" smtClean="0"/>
              <a:t>SME: Christian Donohue M.D.</a:t>
            </a:r>
          </a:p>
          <a:p>
            <a:pPr lvl="1"/>
            <a:r>
              <a:rPr lang="en-US" dirty="0" smtClean="0"/>
              <a:t>VA Physician , Raleigh, Durham</a:t>
            </a:r>
          </a:p>
          <a:p>
            <a:pPr lvl="2">
              <a:spcAft>
                <a:spcPts val="400"/>
              </a:spcAft>
            </a:pPr>
            <a:r>
              <a:rPr lang="en-US" dirty="0" smtClean="0"/>
              <a:t>National Primary Care Redesign Workgroup </a:t>
            </a:r>
          </a:p>
          <a:p>
            <a:pPr lvl="2">
              <a:spcAft>
                <a:spcPts val="400"/>
              </a:spcAft>
            </a:pPr>
            <a:r>
              <a:rPr lang="en-US" dirty="0" smtClean="0">
                <a:solidFill>
                  <a:srgbClr val="000000"/>
                </a:solidFill>
              </a:rPr>
              <a:t>Durham VA Systems Redesign Steering Committee </a:t>
            </a:r>
          </a:p>
          <a:p>
            <a:pPr lvl="2">
              <a:spcAft>
                <a:spcPts val="400"/>
              </a:spcAft>
            </a:pPr>
            <a:r>
              <a:rPr lang="en-US" dirty="0" smtClean="0">
                <a:solidFill>
                  <a:srgbClr val="000000"/>
                </a:solidFill>
              </a:rPr>
              <a:t>Durham VA Primary Care Redesign Committee </a:t>
            </a:r>
          </a:p>
          <a:p>
            <a:pPr lvl="2"/>
            <a:endParaRPr lang="en-US" dirty="0" smtClean="0">
              <a:solidFill>
                <a:srgbClr val="000000"/>
              </a:solidFill>
            </a:endParaRPr>
          </a:p>
          <a:p>
            <a:pPr lvl="1">
              <a:buNone/>
            </a:pPr>
            <a:endParaRPr lang="en-US" dirty="0" smtClean="0"/>
          </a:p>
          <a:p>
            <a:pPr lvl="1">
              <a:buNone/>
            </a:pPr>
            <a:endParaRPr lang="en-US" dirty="0" smtClean="0"/>
          </a:p>
          <a:p>
            <a:pPr>
              <a:buNone/>
            </a:pPr>
            <a:endParaRPr lang="en-US" dirty="0"/>
          </a:p>
        </p:txBody>
      </p:sp>
      <p:pic>
        <p:nvPicPr>
          <p:cNvPr id="7" name="Picture 6" descr="jeff.jpg"/>
          <p:cNvPicPr>
            <a:picLocks noChangeAspect="1"/>
          </p:cNvPicPr>
          <p:nvPr/>
        </p:nvPicPr>
        <p:blipFill>
          <a:blip r:embed="rId4" cstate="print"/>
          <a:stretch>
            <a:fillRect/>
          </a:stretch>
        </p:blipFill>
        <p:spPr>
          <a:xfrm>
            <a:off x="3409950" y="1166812"/>
            <a:ext cx="1790700" cy="2238375"/>
          </a:xfrm>
          <a:prstGeom prst="rect">
            <a:avLst/>
          </a:prstGeom>
        </p:spPr>
      </p:pic>
      <p:pic>
        <p:nvPicPr>
          <p:cNvPr id="8" name="Picture 7" descr="mary.jpg"/>
          <p:cNvPicPr>
            <a:picLocks noChangeAspect="1"/>
          </p:cNvPicPr>
          <p:nvPr/>
        </p:nvPicPr>
        <p:blipFill>
          <a:blip r:embed="rId5" cstate="print"/>
          <a:stretch>
            <a:fillRect/>
          </a:stretch>
        </p:blipFill>
        <p:spPr>
          <a:xfrm>
            <a:off x="5949950" y="1166812"/>
            <a:ext cx="1790700" cy="2238375"/>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Why Did We Do It?</a:t>
            </a:r>
            <a:endParaRPr lang="en-US" dirty="0"/>
          </a:p>
        </p:txBody>
      </p:sp>
      <p:sp>
        <p:nvSpPr>
          <p:cNvPr id="3" name="Content Placeholder 2"/>
          <p:cNvSpPr>
            <a:spLocks noGrp="1"/>
          </p:cNvSpPr>
          <p:nvPr>
            <p:ph idx="1"/>
          </p:nvPr>
        </p:nvSpPr>
        <p:spPr>
          <a:xfrm>
            <a:off x="461977" y="1048772"/>
            <a:ext cx="8128000" cy="3015228"/>
          </a:xfrm>
        </p:spPr>
        <p:txBody>
          <a:bodyPr/>
          <a:lstStyle/>
          <a:p>
            <a:r>
              <a:rPr lang="en-US" dirty="0" smtClean="0"/>
              <a:t>Current VA Physician workflow </a:t>
            </a:r>
            <a:r>
              <a:rPr lang="en-US" smtClean="0"/>
              <a:t>not optimal</a:t>
            </a:r>
          </a:p>
          <a:p>
            <a:r>
              <a:rPr lang="en-US" dirty="0" smtClean="0"/>
              <a:t>Streamline workflow through timelier data re-acquisition</a:t>
            </a:r>
          </a:p>
          <a:p>
            <a:r>
              <a:rPr lang="en-US" dirty="0" smtClean="0"/>
              <a:t>Provide functionality to deal with physician ‘pain points’</a:t>
            </a:r>
          </a:p>
          <a:p>
            <a:r>
              <a:rPr lang="en-US" dirty="0" smtClean="0"/>
              <a:t>Allow Physician rapid access to most pertinent data first</a:t>
            </a:r>
          </a:p>
          <a:p>
            <a:r>
              <a:rPr lang="en-US" dirty="0" smtClean="0"/>
              <a:t>Design more intuitive interface modeling how physician would want to access data</a:t>
            </a:r>
            <a:endParaRPr lang="en-US" dirty="0"/>
          </a:p>
        </p:txBody>
      </p:sp>
      <p:sp>
        <p:nvSpPr>
          <p:cNvPr id="4" name="Rounded Rectangle 3"/>
          <p:cNvSpPr/>
          <p:nvPr/>
        </p:nvSpPr>
        <p:spPr bwMode="auto">
          <a:xfrm>
            <a:off x="980326" y="4591986"/>
            <a:ext cx="6705600" cy="914400"/>
          </a:xfrm>
          <a:prstGeom prst="roundRect">
            <a:avLst/>
          </a:prstGeom>
          <a:solidFill>
            <a:srgbClr val="66FF33"/>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We want to demonstrate ways to give </a:t>
            </a:r>
          </a:p>
          <a:p>
            <a:pPr marL="0" marR="0" indent="0" algn="ctr" defTabSz="914400" rtl="0" eaLnBrk="0" fontAlgn="base" latinLnBrk="0" hangingPunct="0">
              <a:lnSpc>
                <a:spcPts val="2500"/>
              </a:lnSpc>
              <a:spcBef>
                <a:spcPct val="0"/>
              </a:spcBef>
              <a:spcAft>
                <a:spcPts val="0"/>
              </a:spcAft>
              <a:buClr>
                <a:srgbClr val="FDAA03"/>
              </a:buClr>
              <a:buSzTx/>
              <a:buFontTx/>
              <a:buNone/>
              <a:tabLst/>
            </a:pPr>
            <a:r>
              <a:rPr kumimoji="0" lang="en-US" sz="1800" b="1" i="0" u="none" strike="noStrike" cap="none" normalizeH="0" dirty="0" smtClean="0">
                <a:ln>
                  <a:noFill/>
                </a:ln>
                <a:solidFill>
                  <a:schemeClr val="tx1"/>
                </a:solidFill>
                <a:effectLst/>
                <a:latin typeface="Comic Sans MS" pitchFamily="66" charset="0"/>
              </a:rPr>
              <a:t>caregivers more time to do what matters most</a:t>
            </a:r>
            <a:endParaRPr kumimoji="0" lang="en-US" sz="1800" b="1" i="0" u="none" strike="noStrike" cap="none" normalizeH="0" baseline="0" dirty="0" smtClean="0">
              <a:ln>
                <a:noFill/>
              </a:ln>
              <a:solidFill>
                <a:schemeClr val="tx1"/>
              </a:solidFill>
              <a:effectLst/>
              <a:latin typeface="Comic Sans MS" pitchFamily="66"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Converting Data to GUI</a:t>
            </a:r>
            <a:endParaRPr lang="en-US" dirty="0"/>
          </a:p>
        </p:txBody>
      </p:sp>
      <p:sp>
        <p:nvSpPr>
          <p:cNvPr id="3" name="Content Placeholder 2"/>
          <p:cNvSpPr>
            <a:spLocks noGrp="1"/>
          </p:cNvSpPr>
          <p:nvPr>
            <p:ph idx="1"/>
          </p:nvPr>
        </p:nvSpPr>
        <p:spPr>
          <a:xfrm>
            <a:off x="508000" y="939800"/>
            <a:ext cx="8191500" cy="5245100"/>
          </a:xfrm>
        </p:spPr>
        <p:txBody>
          <a:bodyPr/>
          <a:lstStyle/>
          <a:p>
            <a:r>
              <a:rPr lang="en-US" dirty="0" smtClean="0"/>
              <a:t>Converting hData to JSON</a:t>
            </a:r>
          </a:p>
          <a:p>
            <a:pPr lvl="1"/>
            <a:r>
              <a:rPr lang="en-US" dirty="0" smtClean="0"/>
              <a:t>JavaScript is the language for dynamic web interfaces</a:t>
            </a:r>
          </a:p>
          <a:p>
            <a:pPr lvl="1"/>
            <a:r>
              <a:rPr lang="en-US" dirty="0" smtClean="0"/>
              <a:t>Trivial mapping</a:t>
            </a:r>
          </a:p>
          <a:p>
            <a:r>
              <a:rPr lang="en-US" dirty="0" smtClean="0"/>
              <a:t>Templates allow the transformation anywhere</a:t>
            </a:r>
          </a:p>
          <a:p>
            <a:pPr lvl="1"/>
            <a:r>
              <a:rPr lang="en-US" dirty="0" smtClean="0"/>
              <a:t>Velocity and Velocity2JS</a:t>
            </a:r>
          </a:p>
          <a:p>
            <a:pPr lvl="1"/>
            <a:r>
              <a:rPr lang="en-US" dirty="0" smtClean="0"/>
              <a:t>Remember all the formats (HTML, XML, JSON, etc.)?</a:t>
            </a:r>
          </a:p>
          <a:p>
            <a:pPr lvl="1"/>
            <a:r>
              <a:rPr lang="en-US" dirty="0" smtClean="0"/>
              <a:t>Separates data from view</a:t>
            </a:r>
          </a:p>
          <a:p>
            <a:pPr lvl="1"/>
            <a:r>
              <a:rPr lang="en-US" dirty="0" smtClean="0"/>
              <a:t>Component builder</a:t>
            </a:r>
            <a:endParaRPr lang="en-US" dirty="0"/>
          </a:p>
        </p:txBody>
      </p:sp>
      <p:pic>
        <p:nvPicPr>
          <p:cNvPr id="5" name="Picture 4" descr="JSONexample.jpg"/>
          <p:cNvPicPr>
            <a:picLocks noChangeAspect="1"/>
          </p:cNvPicPr>
          <p:nvPr/>
        </p:nvPicPr>
        <p:blipFill>
          <a:blip r:embed="rId3" cstate="print"/>
          <a:stretch>
            <a:fillRect/>
          </a:stretch>
        </p:blipFill>
        <p:spPr>
          <a:xfrm>
            <a:off x="4428729" y="4381499"/>
            <a:ext cx="2666439" cy="1581151"/>
          </a:xfrm>
          <a:prstGeom prst="rect">
            <a:avLst/>
          </a:prstGeom>
        </p:spPr>
      </p:pic>
      <p:pic>
        <p:nvPicPr>
          <p:cNvPr id="6" name="Picture 5" descr="hdataexample.jpg"/>
          <p:cNvPicPr>
            <a:picLocks noChangeAspect="1"/>
          </p:cNvPicPr>
          <p:nvPr/>
        </p:nvPicPr>
        <p:blipFill>
          <a:blip r:embed="rId4" cstate="print"/>
          <a:stretch>
            <a:fillRect/>
          </a:stretch>
        </p:blipFill>
        <p:spPr>
          <a:xfrm>
            <a:off x="800099" y="4557877"/>
            <a:ext cx="3069981" cy="1376198"/>
          </a:xfrm>
          <a:prstGeom prst="rect">
            <a:avLst/>
          </a:prstGeom>
        </p:spPr>
      </p:pic>
      <p:sp>
        <p:nvSpPr>
          <p:cNvPr id="7" name="Right Arrow 6"/>
          <p:cNvSpPr/>
          <p:nvPr/>
        </p:nvSpPr>
        <p:spPr>
          <a:xfrm>
            <a:off x="3762375" y="4962525"/>
            <a:ext cx="552450" cy="2857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formattedDetail.png"/>
          <p:cNvPicPr>
            <a:picLocks noChangeAspect="1"/>
          </p:cNvPicPr>
          <p:nvPr/>
        </p:nvPicPr>
        <p:blipFill>
          <a:blip r:embed="rId5" cstate="print"/>
          <a:stretch>
            <a:fillRect/>
          </a:stretch>
        </p:blipFill>
        <p:spPr>
          <a:xfrm>
            <a:off x="5048569" y="1892545"/>
            <a:ext cx="3308031" cy="2540832"/>
          </a:xfrm>
          <a:prstGeom prst="rect">
            <a:avLst/>
          </a:prstGeom>
        </p:spPr>
      </p:pic>
      <p:sp>
        <p:nvSpPr>
          <p:cNvPr id="12" name="TextBox 11"/>
          <p:cNvSpPr txBox="1"/>
          <p:nvPr/>
        </p:nvSpPr>
        <p:spPr>
          <a:xfrm>
            <a:off x="965200" y="6070600"/>
            <a:ext cx="1781294" cy="307777"/>
          </a:xfrm>
          <a:prstGeom prst="rect">
            <a:avLst/>
          </a:prstGeom>
          <a:noFill/>
        </p:spPr>
        <p:txBody>
          <a:bodyPr wrap="none" rtlCol="0">
            <a:spAutoFit/>
          </a:bodyPr>
          <a:lstStyle/>
          <a:p>
            <a:r>
              <a:rPr lang="en-US" dirty="0" smtClean="0">
                <a:hlinkClick r:id="rId6" action="ppaction://hlinksldjump"/>
              </a:rPr>
              <a:t>Return to main slide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widgetListConfig.png"/>
          <p:cNvPicPr>
            <a:picLocks noChangeAspect="1"/>
          </p:cNvPicPr>
          <p:nvPr/>
        </p:nvPicPr>
        <p:blipFill>
          <a:blip r:embed="rId3" cstate="print"/>
          <a:stretch>
            <a:fillRect/>
          </a:stretch>
        </p:blipFill>
        <p:spPr>
          <a:xfrm>
            <a:off x="4115134" y="596409"/>
            <a:ext cx="5028866" cy="5262767"/>
          </a:xfrm>
          <a:prstGeom prst="rect">
            <a:avLst/>
          </a:prstGeom>
        </p:spPr>
      </p:pic>
      <p:sp>
        <p:nvSpPr>
          <p:cNvPr id="2" name="Title 1"/>
          <p:cNvSpPr>
            <a:spLocks noGrp="1"/>
          </p:cNvSpPr>
          <p:nvPr>
            <p:ph type="title"/>
          </p:nvPr>
        </p:nvSpPr>
        <p:spPr>
          <a:xfrm>
            <a:off x="381000" y="165100"/>
            <a:ext cx="8229600" cy="533400"/>
          </a:xfrm>
        </p:spPr>
        <p:txBody>
          <a:bodyPr/>
          <a:lstStyle/>
          <a:p>
            <a:r>
              <a:rPr lang="en-US" dirty="0" smtClean="0"/>
              <a:t>Adding a New </a:t>
            </a:r>
            <a:br>
              <a:rPr lang="en-US" dirty="0" smtClean="0"/>
            </a:br>
            <a:r>
              <a:rPr lang="en-US" dirty="0" smtClean="0"/>
              <a:t>Component	</a:t>
            </a:r>
            <a:endParaRPr lang="en-US" dirty="0"/>
          </a:p>
        </p:txBody>
      </p:sp>
      <p:sp>
        <p:nvSpPr>
          <p:cNvPr id="3" name="Content Placeholder 2"/>
          <p:cNvSpPr>
            <a:spLocks noGrp="1"/>
          </p:cNvSpPr>
          <p:nvPr>
            <p:ph idx="1"/>
          </p:nvPr>
        </p:nvSpPr>
        <p:spPr>
          <a:xfrm>
            <a:off x="266700" y="1028700"/>
            <a:ext cx="4191000" cy="4864100"/>
          </a:xfrm>
        </p:spPr>
        <p:txBody>
          <a:bodyPr/>
          <a:lstStyle/>
          <a:p>
            <a:pPr>
              <a:spcAft>
                <a:spcPts val="0"/>
              </a:spcAft>
            </a:pPr>
            <a:r>
              <a:rPr lang="en-US" sz="1800" dirty="0" smtClean="0"/>
              <a:t>Specify Type</a:t>
            </a:r>
          </a:p>
          <a:p>
            <a:pPr lvl="1">
              <a:spcAft>
                <a:spcPts val="0"/>
              </a:spcAft>
            </a:pPr>
            <a:r>
              <a:rPr lang="en-US" sz="1600" dirty="0" smtClean="0"/>
              <a:t>Patient, General, Internal</a:t>
            </a:r>
          </a:p>
          <a:p>
            <a:pPr>
              <a:spcAft>
                <a:spcPts val="0"/>
              </a:spcAft>
            </a:pPr>
            <a:r>
              <a:rPr lang="en-US" sz="1800" dirty="0" smtClean="0"/>
              <a:t>Data</a:t>
            </a:r>
          </a:p>
          <a:p>
            <a:pPr lvl="1">
              <a:spcAft>
                <a:spcPts val="0"/>
              </a:spcAft>
            </a:pPr>
            <a:r>
              <a:rPr lang="en-US" sz="1600" dirty="0" smtClean="0"/>
              <a:t>Separate from Display</a:t>
            </a:r>
          </a:p>
          <a:p>
            <a:pPr lvl="1">
              <a:spcAft>
                <a:spcPts val="0"/>
              </a:spcAft>
            </a:pPr>
            <a:r>
              <a:rPr lang="en-US" sz="1600" dirty="0" err="1" smtClean="0"/>
              <a:t>Restlet</a:t>
            </a:r>
            <a:r>
              <a:rPr lang="en-US" sz="1600" dirty="0" smtClean="0"/>
              <a:t>:</a:t>
            </a:r>
          </a:p>
          <a:p>
            <a:pPr lvl="2">
              <a:spcAft>
                <a:spcPts val="0"/>
              </a:spcAft>
            </a:pPr>
            <a:r>
              <a:rPr lang="en-US" sz="1400" dirty="0" smtClean="0"/>
              <a:t>RESTful interface</a:t>
            </a:r>
          </a:p>
          <a:p>
            <a:pPr lvl="2">
              <a:spcAft>
                <a:spcPts val="0"/>
              </a:spcAft>
            </a:pPr>
            <a:r>
              <a:rPr lang="en-US" sz="1400" dirty="0" smtClean="0"/>
              <a:t>Returns JSON data (XML/ hData)</a:t>
            </a:r>
          </a:p>
          <a:p>
            <a:pPr>
              <a:spcAft>
                <a:spcPts val="0"/>
              </a:spcAft>
            </a:pPr>
            <a:r>
              <a:rPr lang="en-US" sz="1800" dirty="0" smtClean="0"/>
              <a:t>Display</a:t>
            </a:r>
          </a:p>
          <a:p>
            <a:pPr lvl="1">
              <a:spcAft>
                <a:spcPts val="0"/>
              </a:spcAft>
            </a:pPr>
            <a:r>
              <a:rPr lang="en-US" sz="1600" dirty="0" smtClean="0"/>
              <a:t>Separate from data</a:t>
            </a:r>
          </a:p>
          <a:p>
            <a:pPr lvl="1">
              <a:spcAft>
                <a:spcPts val="0"/>
              </a:spcAft>
            </a:pPr>
            <a:r>
              <a:rPr lang="en-US" sz="1600" dirty="0" smtClean="0"/>
              <a:t>Template: (Velocity to JS) Formatting HTML from JSON</a:t>
            </a:r>
          </a:p>
          <a:p>
            <a:pPr lvl="1">
              <a:spcAft>
                <a:spcPts val="0"/>
              </a:spcAft>
            </a:pPr>
            <a:r>
              <a:rPr lang="en-US" sz="1600" dirty="0" smtClean="0"/>
              <a:t>Script: </a:t>
            </a:r>
            <a:r>
              <a:rPr lang="en-US" sz="1600" dirty="0" err="1" smtClean="0"/>
              <a:t>Javascript</a:t>
            </a:r>
            <a:r>
              <a:rPr lang="en-US" sz="1600" dirty="0" smtClean="0"/>
              <a:t> for display formatting of HTML</a:t>
            </a:r>
          </a:p>
          <a:p>
            <a:pPr>
              <a:spcAft>
                <a:spcPts val="0"/>
              </a:spcAft>
            </a:pPr>
            <a:r>
              <a:rPr lang="en-US" sz="1800" dirty="0" smtClean="0"/>
              <a:t>Image</a:t>
            </a:r>
          </a:p>
          <a:p>
            <a:pPr>
              <a:spcAft>
                <a:spcPts val="0"/>
              </a:spcAft>
            </a:pPr>
            <a:r>
              <a:rPr lang="en-US" sz="1800" dirty="0" smtClean="0"/>
              <a:t>Optional: Defaults supplied</a:t>
            </a:r>
          </a:p>
          <a:p>
            <a:pPr>
              <a:spcAft>
                <a:spcPts val="0"/>
              </a:spcAft>
            </a:pPr>
            <a:r>
              <a:rPr lang="en-US" sz="1800" dirty="0" smtClean="0"/>
              <a:t>New components easily added</a:t>
            </a:r>
          </a:p>
          <a:p>
            <a:pPr>
              <a:spcAft>
                <a:spcPts val="0"/>
              </a:spcAft>
            </a:pPr>
            <a:r>
              <a:rPr lang="en-US" sz="1800" dirty="0" smtClean="0"/>
              <a:t>More refactoring planned….</a:t>
            </a:r>
          </a:p>
          <a:p>
            <a:pPr>
              <a:buNone/>
            </a:pPr>
            <a:endParaRPr lang="en-US" dirty="0" smtClean="0"/>
          </a:p>
        </p:txBody>
      </p:sp>
      <p:sp>
        <p:nvSpPr>
          <p:cNvPr id="7" name="Rectangle 6"/>
          <p:cNvSpPr/>
          <p:nvPr/>
        </p:nvSpPr>
        <p:spPr>
          <a:xfrm>
            <a:off x="5156200" y="11176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156200" y="1282700"/>
            <a:ext cx="1701800" cy="1651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130800" y="28829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105400" y="23241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43500" y="1473200"/>
            <a:ext cx="2717800" cy="1905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30800" y="4483100"/>
            <a:ext cx="4013200" cy="139700"/>
          </a:xfrm>
          <a:prstGeom prst="rect">
            <a:avLst/>
          </a:prstGeom>
          <a:solidFill>
            <a:srgbClr val="FFFF00">
              <a:alpha val="51000"/>
            </a:srgbClr>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4927600" y="6083300"/>
            <a:ext cx="1781294" cy="307777"/>
          </a:xfrm>
          <a:prstGeom prst="rect">
            <a:avLst/>
          </a:prstGeom>
          <a:noFill/>
        </p:spPr>
        <p:txBody>
          <a:bodyPr wrap="none" rtlCol="0">
            <a:spAutoFit/>
          </a:bodyPr>
          <a:lstStyle/>
          <a:p>
            <a:r>
              <a:rPr lang="en-US" dirty="0" smtClean="0">
                <a:hlinkClick r:id="rId4" action="ppaction://hlinksldjump"/>
              </a:rPr>
              <a:t>Return to main slide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Customizing Components</a:t>
            </a:r>
            <a:endParaRPr lang="en-US" dirty="0"/>
          </a:p>
        </p:txBody>
      </p:sp>
      <p:pic>
        <p:nvPicPr>
          <p:cNvPr id="4" name="Content Placeholder 3" descr="widgetListConfig.png"/>
          <p:cNvPicPr>
            <a:picLocks noGrp="1" noChangeAspect="1"/>
          </p:cNvPicPr>
          <p:nvPr>
            <p:ph idx="1"/>
          </p:nvPr>
        </p:nvPicPr>
        <p:blipFill>
          <a:blip r:embed="rId3" cstate="print"/>
          <a:stretch>
            <a:fillRect/>
          </a:stretch>
        </p:blipFill>
        <p:spPr>
          <a:xfrm>
            <a:off x="489796" y="1206500"/>
            <a:ext cx="4405206" cy="4610100"/>
          </a:xfrm>
        </p:spPr>
      </p:pic>
      <p:pic>
        <p:nvPicPr>
          <p:cNvPr id="5" name="Picture 4" descr="formattedDetail.png"/>
          <p:cNvPicPr>
            <a:picLocks noChangeAspect="1"/>
          </p:cNvPicPr>
          <p:nvPr/>
        </p:nvPicPr>
        <p:blipFill>
          <a:blip r:embed="rId4" cstate="print"/>
          <a:stretch>
            <a:fillRect/>
          </a:stretch>
        </p:blipFill>
        <p:spPr>
          <a:xfrm>
            <a:off x="5162869" y="940045"/>
            <a:ext cx="2727913" cy="2095255"/>
          </a:xfrm>
          <a:prstGeom prst="rect">
            <a:avLst/>
          </a:prstGeom>
        </p:spPr>
      </p:pic>
      <p:pic>
        <p:nvPicPr>
          <p:cNvPr id="8" name="Picture 7" descr="unformat-widget.png"/>
          <p:cNvPicPr>
            <a:picLocks noChangeAspect="1"/>
          </p:cNvPicPr>
          <p:nvPr/>
        </p:nvPicPr>
        <p:blipFill>
          <a:blip r:embed="rId5" cstate="print"/>
          <a:stretch>
            <a:fillRect/>
          </a:stretch>
        </p:blipFill>
        <p:spPr>
          <a:xfrm>
            <a:off x="5172868" y="3045178"/>
            <a:ext cx="2650331" cy="5235222"/>
          </a:xfrm>
          <a:prstGeom prst="rect">
            <a:avLst/>
          </a:prstGeom>
        </p:spPr>
      </p:pic>
      <p:sp>
        <p:nvSpPr>
          <p:cNvPr id="9" name="Rectangle 8"/>
          <p:cNvSpPr/>
          <p:nvPr/>
        </p:nvSpPr>
        <p:spPr>
          <a:xfrm>
            <a:off x="825500" y="1498600"/>
            <a:ext cx="4152900" cy="23114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38200" y="3822700"/>
            <a:ext cx="4140200" cy="12319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ight Arrow 10"/>
          <p:cNvSpPr/>
          <p:nvPr/>
        </p:nvSpPr>
        <p:spPr>
          <a:xfrm>
            <a:off x="4737100" y="2095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a:off x="4749800" y="4254500"/>
            <a:ext cx="469900" cy="190500"/>
          </a:xfrm>
          <a:prstGeom prst="rightArrow">
            <a:avLst/>
          </a:prstGeom>
          <a:solidFill>
            <a:schemeClr val="tx2">
              <a:lumMod val="40000"/>
              <a:lumOff val="60000"/>
            </a:schemeClr>
          </a:solidFill>
          <a:ln>
            <a:solidFill>
              <a:schemeClr val="tx2">
                <a:lumMod val="40000"/>
                <a:lumOff val="6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965200" y="6070600"/>
            <a:ext cx="1781294" cy="307777"/>
          </a:xfrm>
          <a:prstGeom prst="rect">
            <a:avLst/>
          </a:prstGeom>
          <a:noFill/>
        </p:spPr>
        <p:txBody>
          <a:bodyPr wrap="none" rtlCol="0">
            <a:spAutoFit/>
          </a:bodyPr>
          <a:lstStyle/>
          <a:p>
            <a:r>
              <a:rPr lang="en-US" dirty="0" smtClean="0">
                <a:hlinkClick r:id="rId6" action="ppaction://hlinksldjump"/>
              </a:rPr>
              <a:t>Return to main slide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2" accel="50000" decel="5000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000" fill="hold"/>
                                        <p:tgtEl>
                                          <p:spTgt spid="5"/>
                                        </p:tgtEl>
                                        <p:attrNameLst>
                                          <p:attrName>ppt_x</p:attrName>
                                        </p:attrNameLst>
                                      </p:cBhvr>
                                      <p:tavLst>
                                        <p:tav tm="0">
                                          <p:val>
                                            <p:strVal val="1+#ppt_w/2"/>
                                          </p:val>
                                        </p:tav>
                                        <p:tav tm="100000">
                                          <p:val>
                                            <p:strVal val="#ppt_x"/>
                                          </p:val>
                                        </p:tav>
                                      </p:tavLst>
                                    </p:anim>
                                    <p:anim calcmode="lin" valueType="num">
                                      <p:cBhvr additive="base">
                                        <p:cTn id="17"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2" accel="50000" decel="5000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1000" fill="hold"/>
                                        <p:tgtEl>
                                          <p:spTgt spid="8"/>
                                        </p:tgtEl>
                                        <p:attrNameLst>
                                          <p:attrName>ppt_x</p:attrName>
                                        </p:attrNameLst>
                                      </p:cBhvr>
                                      <p:tavLst>
                                        <p:tav tm="0">
                                          <p:val>
                                            <p:strVal val="1+#ppt_w/2"/>
                                          </p:val>
                                        </p:tav>
                                        <p:tav tm="100000">
                                          <p:val>
                                            <p:strVal val="#ppt_x"/>
                                          </p:val>
                                        </p:tav>
                                      </p:tavLst>
                                    </p:anim>
                                    <p:anim calcmode="lin" valueType="num">
                                      <p:cBhvr additive="base">
                                        <p:cTn id="3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1" animBg="1"/>
      <p:bldP spid="12" grpId="0" animBg="1"/>
    </p:bld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74900" y="381000"/>
            <a:ext cx="3810000" cy="1016000"/>
          </a:xfrm>
        </p:spPr>
        <p:txBody>
          <a:bodyPr/>
          <a:lstStyle/>
          <a:p>
            <a:r>
              <a:rPr lang="en-US" sz="2000" dirty="0" smtClean="0"/>
              <a:t>MedCafe : Scaling to Production</a:t>
            </a:r>
            <a:r>
              <a:rPr lang="en-US" dirty="0" smtClean="0"/>
              <a:t/>
            </a:r>
            <a:br>
              <a:rPr lang="en-US" dirty="0" smtClean="0"/>
            </a:br>
            <a:r>
              <a:rPr lang="en-US" dirty="0" smtClean="0"/>
              <a:t>       Security</a:t>
            </a:r>
            <a:endParaRPr lang="en-US" dirty="0"/>
          </a:p>
        </p:txBody>
      </p:sp>
      <p:sp>
        <p:nvSpPr>
          <p:cNvPr id="3" name="Content Placeholder 2"/>
          <p:cNvSpPr>
            <a:spLocks noGrp="1"/>
          </p:cNvSpPr>
          <p:nvPr>
            <p:ph idx="1"/>
          </p:nvPr>
        </p:nvSpPr>
        <p:spPr/>
        <p:txBody>
          <a:bodyPr/>
          <a:lstStyle/>
          <a:p>
            <a:r>
              <a:rPr lang="en-US" dirty="0" smtClean="0"/>
              <a:t>Security</a:t>
            </a:r>
          </a:p>
          <a:p>
            <a:pPr lvl="1"/>
            <a:r>
              <a:rPr lang="en-US" sz="1600" dirty="0" smtClean="0"/>
              <a:t>Single sign on infrastructure</a:t>
            </a:r>
          </a:p>
          <a:p>
            <a:pPr lvl="1"/>
            <a:r>
              <a:rPr lang="en-US" sz="1600" dirty="0" smtClean="0"/>
              <a:t>RESTful services security infrastructure</a:t>
            </a:r>
          </a:p>
          <a:p>
            <a:pPr lvl="1"/>
            <a:r>
              <a:rPr lang="en-US" sz="1600" dirty="0" smtClean="0"/>
              <a:t>Vulnerability Assessment (check for XSS etc,..)</a:t>
            </a:r>
          </a:p>
          <a:p>
            <a:pPr lvl="1"/>
            <a:r>
              <a:rPr lang="en-US" sz="1600" dirty="0" smtClean="0"/>
              <a:t>Assign user individual login into database </a:t>
            </a:r>
          </a:p>
          <a:p>
            <a:pPr lvl="2"/>
            <a:r>
              <a:rPr lang="en-US" sz="1600" dirty="0" smtClean="0"/>
              <a:t>Right now all users use same user credentials to access database</a:t>
            </a:r>
          </a:p>
          <a:p>
            <a:pPr lvl="1"/>
            <a:r>
              <a:rPr lang="en-US" sz="1600" dirty="0" smtClean="0"/>
              <a:t>SSL</a:t>
            </a:r>
          </a:p>
          <a:p>
            <a:pPr lvl="1"/>
            <a:r>
              <a:rPr lang="en-US" sz="1600" dirty="0" smtClean="0"/>
              <a:t>Role based access</a:t>
            </a:r>
          </a:p>
          <a:p>
            <a:pPr lvl="1"/>
            <a:r>
              <a:rPr lang="en-US" sz="1600" dirty="0" smtClean="0">
                <a:hlinkClick r:id="rId2" action="ppaction://hlinksldjump"/>
              </a:rPr>
              <a:t>Back to main presentation</a:t>
            </a:r>
            <a:endParaRPr lang="en-US" sz="1600" dirty="0" smtClean="0"/>
          </a:p>
          <a:p>
            <a:pPr lvl="1"/>
            <a:endParaRPr lang="en-US" dirty="0" smtClean="0"/>
          </a:p>
          <a:p>
            <a:pPr lvl="1">
              <a:buNone/>
            </a:pP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892300" y="292100"/>
            <a:ext cx="4368800" cy="952500"/>
          </a:xfrm>
        </p:spPr>
        <p:txBody>
          <a:bodyPr/>
          <a:lstStyle/>
          <a:p>
            <a:r>
              <a:rPr lang="en-US" sz="2000" dirty="0" smtClean="0"/>
              <a:t>MedCafe - Scaling to Production </a:t>
            </a:r>
            <a:r>
              <a:rPr lang="en-US" dirty="0" smtClean="0"/>
              <a:t/>
            </a:r>
            <a:br>
              <a:rPr lang="en-US" dirty="0" smtClean="0"/>
            </a:br>
            <a:r>
              <a:rPr lang="en-US" dirty="0" smtClean="0"/>
              <a:t>    User Interface</a:t>
            </a:r>
            <a:endParaRPr lang="en-US" dirty="0"/>
          </a:p>
        </p:txBody>
      </p:sp>
      <p:sp>
        <p:nvSpPr>
          <p:cNvPr id="3" name="Content Placeholder 2"/>
          <p:cNvSpPr>
            <a:spLocks noGrp="1"/>
          </p:cNvSpPr>
          <p:nvPr>
            <p:ph idx="1"/>
          </p:nvPr>
        </p:nvSpPr>
        <p:spPr>
          <a:xfrm>
            <a:off x="457200" y="1295400"/>
            <a:ext cx="8128000" cy="4808538"/>
          </a:xfrm>
        </p:spPr>
        <p:txBody>
          <a:bodyPr/>
          <a:lstStyle/>
          <a:p>
            <a:pPr marL="292100" lvl="1" indent="-292100">
              <a:lnSpc>
                <a:spcPts val="2600"/>
              </a:lnSpc>
              <a:spcAft>
                <a:spcPts val="200"/>
              </a:spcAft>
              <a:buSzPct val="120000"/>
              <a:buFont typeface="Wingdings" pitchFamily="2" charset="2"/>
              <a:buChar char="§"/>
            </a:pPr>
            <a:r>
              <a:rPr lang="en-US" dirty="0" smtClean="0"/>
              <a:t>Preparing User Interface for larger result sets</a:t>
            </a:r>
          </a:p>
          <a:p>
            <a:pPr lvl="1">
              <a:spcAft>
                <a:spcPts val="200"/>
              </a:spcAft>
            </a:pPr>
            <a:r>
              <a:rPr lang="en-US" sz="1600" dirty="0" smtClean="0"/>
              <a:t>Patient Search interface </a:t>
            </a:r>
          </a:p>
          <a:p>
            <a:pPr lvl="1">
              <a:spcAft>
                <a:spcPts val="200"/>
              </a:spcAft>
            </a:pPr>
            <a:r>
              <a:rPr lang="en-US" sz="1600" dirty="0" smtClean="0"/>
              <a:t>Template List Interface</a:t>
            </a:r>
          </a:p>
          <a:p>
            <a:pPr lvl="1">
              <a:spcAft>
                <a:spcPts val="200"/>
              </a:spcAft>
            </a:pPr>
            <a:r>
              <a:rPr lang="en-US" sz="1600" dirty="0" smtClean="0"/>
              <a:t>Component List Interface</a:t>
            </a:r>
          </a:p>
          <a:p>
            <a:pPr marL="292100" lvl="1" indent="-292100">
              <a:lnSpc>
                <a:spcPts val="2600"/>
              </a:lnSpc>
              <a:spcAft>
                <a:spcPts val="200"/>
              </a:spcAft>
              <a:buSzPct val="120000"/>
              <a:buFont typeface="Wingdings" pitchFamily="2" charset="2"/>
              <a:buChar char="§"/>
            </a:pPr>
            <a:r>
              <a:rPr lang="en-US" dirty="0" smtClean="0"/>
              <a:t>Data Entry</a:t>
            </a:r>
          </a:p>
          <a:p>
            <a:pPr lvl="1">
              <a:spcAft>
                <a:spcPts val="200"/>
              </a:spcAft>
            </a:pPr>
            <a:r>
              <a:rPr lang="en-US" sz="1600" dirty="0" smtClean="0"/>
              <a:t>System is currently read-only, with exception of Note Editor</a:t>
            </a:r>
          </a:p>
          <a:p>
            <a:pPr lvl="1">
              <a:spcAft>
                <a:spcPts val="200"/>
              </a:spcAft>
            </a:pPr>
            <a:r>
              <a:rPr lang="en-US" sz="1600" dirty="0" smtClean="0"/>
              <a:t>Enhance data entry through document based on pre-populated templates</a:t>
            </a:r>
          </a:p>
          <a:p>
            <a:pPr marL="292100" lvl="1" indent="-292100">
              <a:lnSpc>
                <a:spcPts val="2600"/>
              </a:lnSpc>
              <a:spcAft>
                <a:spcPts val="200"/>
              </a:spcAft>
              <a:buSzPct val="120000"/>
              <a:buFont typeface="Wingdings" pitchFamily="2" charset="2"/>
              <a:buChar char="§"/>
            </a:pPr>
            <a:r>
              <a:rPr lang="en-US" dirty="0" smtClean="0"/>
              <a:t>Mechanism to take snapshot of data for audit purposes</a:t>
            </a:r>
          </a:p>
          <a:p>
            <a:pPr lvl="1">
              <a:spcAft>
                <a:spcPts val="200"/>
              </a:spcAft>
            </a:pPr>
            <a:r>
              <a:rPr lang="en-US" sz="1600" dirty="0" smtClean="0"/>
              <a:t>Each component will present it’s own data snapshot</a:t>
            </a:r>
          </a:p>
          <a:p>
            <a:pPr>
              <a:spcAft>
                <a:spcPts val="200"/>
              </a:spcAft>
            </a:pPr>
            <a:r>
              <a:rPr lang="en-US" dirty="0" smtClean="0"/>
              <a:t>Mechanism to share information across system</a:t>
            </a:r>
          </a:p>
          <a:p>
            <a:pPr lvl="1">
              <a:spcAft>
                <a:spcPts val="200"/>
              </a:spcAft>
            </a:pPr>
            <a:r>
              <a:rPr lang="en-US" sz="1600" dirty="0" smtClean="0"/>
              <a:t>User created and initial Templates</a:t>
            </a:r>
          </a:p>
          <a:p>
            <a:pPr lvl="1">
              <a:spcAft>
                <a:spcPts val="200"/>
              </a:spcAft>
            </a:pPr>
            <a:r>
              <a:rPr lang="en-US" sz="1600" dirty="0" smtClean="0"/>
              <a:t>Annotations</a:t>
            </a:r>
          </a:p>
          <a:p>
            <a:pPr>
              <a:spcAft>
                <a:spcPts val="200"/>
              </a:spcAft>
            </a:pPr>
            <a:r>
              <a:rPr lang="en-US" dirty="0" smtClean="0"/>
              <a:t>Error handling</a:t>
            </a:r>
          </a:p>
          <a:p>
            <a:pPr lvl="1">
              <a:spcAft>
                <a:spcPts val="200"/>
              </a:spcAft>
            </a:pPr>
            <a:r>
              <a:rPr lang="en-US" sz="1600" dirty="0" smtClean="0"/>
              <a:t>What happens when things go wrong?</a:t>
            </a:r>
          </a:p>
          <a:p>
            <a:pPr lvl="1">
              <a:spcAft>
                <a:spcPts val="200"/>
              </a:spcAft>
            </a:pPr>
            <a:r>
              <a:rPr lang="en-US" sz="1600" dirty="0" smtClean="0">
                <a:hlinkClick r:id="rId3" action="ppaction://hlinksldjump"/>
              </a:rPr>
              <a:t>Back to main presentation</a:t>
            </a:r>
            <a:endParaRPr lang="en-US" sz="1600" dirty="0" smtClean="0"/>
          </a:p>
          <a:p>
            <a:pPr lvl="1">
              <a:spcAft>
                <a:spcPts val="200"/>
              </a:spcAft>
            </a:pPr>
            <a:endParaRPr lang="en-US" sz="1600" dirty="0" smtClean="0"/>
          </a:p>
          <a:p>
            <a:pPr marL="292100" lvl="1" indent="-292100">
              <a:lnSpc>
                <a:spcPts val="2600"/>
              </a:lnSpc>
              <a:buSzPct val="120000"/>
              <a:buFont typeface="Wingdings" charset="2"/>
              <a:buChar char="§"/>
            </a:pPr>
            <a:endParaRPr lang="en-US" dirty="0" smtClean="0"/>
          </a:p>
          <a:p>
            <a:pPr marL="574675" lvl="2" indent="-292100">
              <a:lnSpc>
                <a:spcPts val="2600"/>
              </a:lnSpc>
              <a:buSzPct val="120000"/>
            </a:pPr>
            <a:endParaRPr lang="en-US" dirty="0" smtClean="0"/>
          </a:p>
          <a:p>
            <a:pPr marL="292100" lvl="1" indent="-292100">
              <a:lnSpc>
                <a:spcPts val="2600"/>
              </a:lnSpc>
              <a:buSzPct val="120000"/>
              <a:buNone/>
            </a:pPr>
            <a:endParaRPr lang="en-US" dirty="0" smtClean="0"/>
          </a:p>
          <a:p>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 The Current Workflow</a:t>
            </a:r>
            <a:endParaRPr lang="en-US" dirty="0"/>
          </a:p>
        </p:txBody>
      </p:sp>
      <p:pic>
        <p:nvPicPr>
          <p:cNvPr id="8" name="Picture 7" descr="doctor.jpg"/>
          <p:cNvPicPr>
            <a:picLocks noChangeAspect="1"/>
          </p:cNvPicPr>
          <p:nvPr/>
        </p:nvPicPr>
        <p:blipFill>
          <a:blip r:embed="rId3" cstate="print"/>
          <a:stretch>
            <a:fillRect/>
          </a:stretch>
        </p:blipFill>
        <p:spPr>
          <a:xfrm>
            <a:off x="3330499" y="3274500"/>
            <a:ext cx="1663700" cy="1701800"/>
          </a:xfrm>
          <a:prstGeom prst="rect">
            <a:avLst/>
          </a:prstGeom>
        </p:spPr>
      </p:pic>
      <p:pic>
        <p:nvPicPr>
          <p:cNvPr id="9" name="Picture 8" descr="ahhlta.jpg"/>
          <p:cNvPicPr>
            <a:picLocks noChangeAspect="1"/>
          </p:cNvPicPr>
          <p:nvPr/>
        </p:nvPicPr>
        <p:blipFill>
          <a:blip r:embed="rId4" cstate="print"/>
          <a:stretch>
            <a:fillRect/>
          </a:stretch>
        </p:blipFill>
        <p:spPr>
          <a:xfrm>
            <a:off x="7577715" y="2676437"/>
            <a:ext cx="766553" cy="1378984"/>
          </a:xfrm>
          <a:prstGeom prst="rect">
            <a:avLst/>
          </a:prstGeom>
        </p:spPr>
      </p:pic>
      <p:pic>
        <p:nvPicPr>
          <p:cNvPr id="10" name="Picture 9" descr="DoV Image.png"/>
          <p:cNvPicPr>
            <a:picLocks noChangeAspect="1"/>
          </p:cNvPicPr>
          <p:nvPr/>
        </p:nvPicPr>
        <p:blipFill>
          <a:blip r:embed="rId5" cstate="print"/>
          <a:stretch>
            <a:fillRect/>
          </a:stretch>
        </p:blipFill>
        <p:spPr>
          <a:xfrm>
            <a:off x="1346769" y="2766358"/>
            <a:ext cx="879062" cy="802622"/>
          </a:xfrm>
          <a:prstGeom prst="rect">
            <a:avLst/>
          </a:prstGeom>
        </p:spPr>
      </p:pic>
      <p:sp>
        <p:nvSpPr>
          <p:cNvPr id="11" name="TextBox 10"/>
          <p:cNvSpPr txBox="1"/>
          <p:nvPr/>
        </p:nvSpPr>
        <p:spPr>
          <a:xfrm>
            <a:off x="1201685" y="2225710"/>
            <a:ext cx="593382" cy="307777"/>
          </a:xfrm>
          <a:prstGeom prst="rect">
            <a:avLst/>
          </a:prstGeom>
          <a:noFill/>
        </p:spPr>
        <p:txBody>
          <a:bodyPr wrap="square" rtlCol="0">
            <a:spAutoFit/>
          </a:bodyPr>
          <a:lstStyle/>
          <a:p>
            <a:r>
              <a:rPr lang="en-US" dirty="0" smtClean="0"/>
              <a:t>Vista</a:t>
            </a:r>
            <a:endParaRPr lang="en-US" dirty="0"/>
          </a:p>
        </p:txBody>
      </p:sp>
      <p:sp>
        <p:nvSpPr>
          <p:cNvPr id="12" name="TextBox 11"/>
          <p:cNvSpPr txBox="1"/>
          <p:nvPr/>
        </p:nvSpPr>
        <p:spPr>
          <a:xfrm>
            <a:off x="7483160" y="2362255"/>
            <a:ext cx="736099" cy="307777"/>
          </a:xfrm>
          <a:prstGeom prst="rect">
            <a:avLst/>
          </a:prstGeom>
          <a:noFill/>
        </p:spPr>
        <p:txBody>
          <a:bodyPr wrap="none" rtlCol="0">
            <a:spAutoFit/>
          </a:bodyPr>
          <a:lstStyle/>
          <a:p>
            <a:r>
              <a:rPr lang="en-US" dirty="0" smtClean="0"/>
              <a:t>AHLTA</a:t>
            </a:r>
            <a:endParaRPr lang="en-US" dirty="0"/>
          </a:p>
        </p:txBody>
      </p:sp>
      <p:pic>
        <p:nvPicPr>
          <p:cNvPr id="13" name="Picture 12" descr="outlook.jpg"/>
          <p:cNvPicPr>
            <a:picLocks noChangeAspect="1"/>
          </p:cNvPicPr>
          <p:nvPr/>
        </p:nvPicPr>
        <p:blipFill>
          <a:blip r:embed="rId6" cstate="print"/>
          <a:stretch>
            <a:fillRect/>
          </a:stretch>
        </p:blipFill>
        <p:spPr>
          <a:xfrm>
            <a:off x="2313918" y="1804538"/>
            <a:ext cx="799514" cy="776451"/>
          </a:xfrm>
          <a:prstGeom prst="rect">
            <a:avLst/>
          </a:prstGeom>
        </p:spPr>
      </p:pic>
      <p:sp>
        <p:nvSpPr>
          <p:cNvPr id="14" name="TextBox 13"/>
          <p:cNvSpPr txBox="1"/>
          <p:nvPr/>
        </p:nvSpPr>
        <p:spPr>
          <a:xfrm>
            <a:off x="2307763" y="1379111"/>
            <a:ext cx="633594" cy="307777"/>
          </a:xfrm>
          <a:prstGeom prst="rect">
            <a:avLst/>
          </a:prstGeom>
          <a:noFill/>
        </p:spPr>
        <p:txBody>
          <a:bodyPr wrap="none" rtlCol="0">
            <a:spAutoFit/>
          </a:bodyPr>
          <a:lstStyle/>
          <a:p>
            <a:r>
              <a:rPr lang="en-US" dirty="0" smtClean="0"/>
              <a:t>Email</a:t>
            </a:r>
            <a:endParaRPr lang="en-US" dirty="0"/>
          </a:p>
        </p:txBody>
      </p:sp>
      <p:pic>
        <p:nvPicPr>
          <p:cNvPr id="15" name="Picture 14" descr="fax.gif"/>
          <p:cNvPicPr>
            <a:picLocks noChangeAspect="1"/>
          </p:cNvPicPr>
          <p:nvPr/>
        </p:nvPicPr>
        <p:blipFill>
          <a:blip r:embed="rId7" cstate="print"/>
          <a:stretch>
            <a:fillRect/>
          </a:stretch>
        </p:blipFill>
        <p:spPr>
          <a:xfrm>
            <a:off x="3684526" y="1540906"/>
            <a:ext cx="828763" cy="916929"/>
          </a:xfrm>
          <a:prstGeom prst="rect">
            <a:avLst/>
          </a:prstGeom>
        </p:spPr>
      </p:pic>
      <p:sp>
        <p:nvSpPr>
          <p:cNvPr id="16" name="TextBox 15"/>
          <p:cNvSpPr txBox="1"/>
          <p:nvPr/>
        </p:nvSpPr>
        <p:spPr>
          <a:xfrm>
            <a:off x="4192210" y="1256216"/>
            <a:ext cx="483952" cy="307777"/>
          </a:xfrm>
          <a:prstGeom prst="rect">
            <a:avLst/>
          </a:prstGeom>
          <a:noFill/>
        </p:spPr>
        <p:txBody>
          <a:bodyPr wrap="none" rtlCol="0">
            <a:spAutoFit/>
          </a:bodyPr>
          <a:lstStyle/>
          <a:p>
            <a:r>
              <a:rPr lang="en-US" dirty="0" smtClean="0"/>
              <a:t>Fax</a:t>
            </a:r>
            <a:endParaRPr lang="en-US" dirty="0"/>
          </a:p>
        </p:txBody>
      </p:sp>
      <p:pic>
        <p:nvPicPr>
          <p:cNvPr id="17" name="Picture 16" descr="report.jpg"/>
          <p:cNvPicPr>
            <a:picLocks noChangeAspect="1"/>
          </p:cNvPicPr>
          <p:nvPr/>
        </p:nvPicPr>
        <p:blipFill>
          <a:blip r:embed="rId8" cstate="print"/>
          <a:stretch>
            <a:fillRect/>
          </a:stretch>
        </p:blipFill>
        <p:spPr>
          <a:xfrm>
            <a:off x="6388691" y="2725335"/>
            <a:ext cx="710066" cy="1002376"/>
          </a:xfrm>
          <a:prstGeom prst="rect">
            <a:avLst/>
          </a:prstGeom>
        </p:spPr>
      </p:pic>
      <p:sp>
        <p:nvSpPr>
          <p:cNvPr id="18" name="TextBox 17"/>
          <p:cNvSpPr txBox="1"/>
          <p:nvPr/>
        </p:nvSpPr>
        <p:spPr>
          <a:xfrm>
            <a:off x="5899144" y="3918874"/>
            <a:ext cx="1521808" cy="307777"/>
          </a:xfrm>
          <a:prstGeom prst="rect">
            <a:avLst/>
          </a:prstGeom>
          <a:noFill/>
        </p:spPr>
        <p:txBody>
          <a:bodyPr wrap="none" rtlCol="0">
            <a:spAutoFit/>
          </a:bodyPr>
          <a:lstStyle/>
          <a:p>
            <a:r>
              <a:rPr lang="en-US" dirty="0" smtClean="0"/>
              <a:t>Outside Records</a:t>
            </a:r>
            <a:endParaRPr lang="en-US" dirty="0"/>
          </a:p>
        </p:txBody>
      </p:sp>
      <p:pic>
        <p:nvPicPr>
          <p:cNvPr id="19" name="Picture 18" descr="cell_phone.jpg"/>
          <p:cNvPicPr>
            <a:picLocks noChangeAspect="1"/>
          </p:cNvPicPr>
          <p:nvPr/>
        </p:nvPicPr>
        <p:blipFill>
          <a:blip r:embed="rId9" cstate="print"/>
          <a:stretch>
            <a:fillRect/>
          </a:stretch>
        </p:blipFill>
        <p:spPr>
          <a:xfrm rot="1981728">
            <a:off x="5447637" y="1108825"/>
            <a:ext cx="738262" cy="1289499"/>
          </a:xfrm>
          <a:prstGeom prst="rect">
            <a:avLst/>
          </a:prstGeom>
        </p:spPr>
      </p:pic>
      <p:sp>
        <p:nvSpPr>
          <p:cNvPr id="20" name="TextBox 19"/>
          <p:cNvSpPr txBox="1"/>
          <p:nvPr/>
        </p:nvSpPr>
        <p:spPr>
          <a:xfrm>
            <a:off x="5025198" y="1024109"/>
            <a:ext cx="703813" cy="307777"/>
          </a:xfrm>
          <a:prstGeom prst="rect">
            <a:avLst/>
          </a:prstGeom>
          <a:noFill/>
        </p:spPr>
        <p:txBody>
          <a:bodyPr wrap="none" rtlCol="0">
            <a:spAutoFit/>
          </a:bodyPr>
          <a:lstStyle/>
          <a:p>
            <a:r>
              <a:rPr lang="en-US" dirty="0" smtClean="0"/>
              <a:t>Phone</a:t>
            </a:r>
            <a:endParaRPr lang="en-US" dirty="0"/>
          </a:p>
        </p:txBody>
      </p:sp>
      <p:sp>
        <p:nvSpPr>
          <p:cNvPr id="22" name="Left Arrow 21"/>
          <p:cNvSpPr/>
          <p:nvPr/>
        </p:nvSpPr>
        <p:spPr>
          <a:xfrm rot="1273382">
            <a:off x="2184420" y="3487939"/>
            <a:ext cx="1426270" cy="28875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eft Arrow 22"/>
          <p:cNvSpPr/>
          <p:nvPr/>
        </p:nvSpPr>
        <p:spPr>
          <a:xfrm rot="2486786">
            <a:off x="2719460" y="2992461"/>
            <a:ext cx="1042531" cy="249517"/>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Left Arrow 23"/>
          <p:cNvSpPr/>
          <p:nvPr/>
        </p:nvSpPr>
        <p:spPr>
          <a:xfrm rot="5400000" flipV="1">
            <a:off x="3652207" y="2709783"/>
            <a:ext cx="779586" cy="273108"/>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Left Arrow 24"/>
          <p:cNvSpPr/>
          <p:nvPr/>
        </p:nvSpPr>
        <p:spPr>
          <a:xfrm rot="7607295" flipV="1">
            <a:off x="4220363" y="2934966"/>
            <a:ext cx="1426270" cy="217223"/>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Left Arrow 25"/>
          <p:cNvSpPr/>
          <p:nvPr/>
        </p:nvSpPr>
        <p:spPr>
          <a:xfrm rot="9846940">
            <a:off x="4514629" y="3581992"/>
            <a:ext cx="1795287" cy="219941"/>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descr="unhappy_Doctor.jpg"/>
          <p:cNvPicPr>
            <a:picLocks noChangeAspect="1"/>
          </p:cNvPicPr>
          <p:nvPr/>
        </p:nvPicPr>
        <p:blipFill>
          <a:blip r:embed="rId10" cstate="print"/>
          <a:stretch>
            <a:fillRect/>
          </a:stretch>
        </p:blipFill>
        <p:spPr>
          <a:xfrm>
            <a:off x="3352287" y="3122973"/>
            <a:ext cx="1468070" cy="2082825"/>
          </a:xfrm>
          <a:prstGeom prst="rect">
            <a:avLst/>
          </a:prstGeom>
        </p:spPr>
      </p:pic>
      <p:sp>
        <p:nvSpPr>
          <p:cNvPr id="29" name="Content Placeholder 3"/>
          <p:cNvSpPr txBox="1">
            <a:spLocks/>
          </p:cNvSpPr>
          <p:nvPr/>
        </p:nvSpPr>
        <p:spPr bwMode="auto">
          <a:xfrm>
            <a:off x="579142" y="5052184"/>
            <a:ext cx="8255903" cy="142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292100" marR="0" lvl="0"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endParaRPr kumimoji="0" lang="en-US" sz="2000" b="1" i="0" u="none" strike="noStrike" kern="0" cap="none" spc="0" normalizeH="0" baseline="0" noProof="0" dirty="0" smtClean="0">
              <a:ln>
                <a:noFill/>
              </a:ln>
              <a:solidFill>
                <a:schemeClr val="tx1"/>
              </a:solidFill>
              <a:effectLst/>
              <a:uLnTx/>
              <a:uFillTx/>
              <a:latin typeface="+mn-lt"/>
              <a:ea typeface="+mn-ea"/>
              <a:cs typeface="+mn-cs"/>
            </a:endParaRPr>
          </a:p>
          <a:p>
            <a:pPr marL="292100" marR="0" lvl="1" indent="-292100" algn="l" defTabSz="914400" rtl="0" eaLnBrk="1" fontAlgn="base" latinLnBrk="0" hangingPunct="1">
              <a:lnSpc>
                <a:spcPts val="2600"/>
              </a:lnSpc>
              <a:spcBef>
                <a:spcPct val="0"/>
              </a:spcBef>
              <a:spcAft>
                <a:spcPts val="800"/>
              </a:spcAft>
              <a:buClr>
                <a:srgbClr val="FDAA03"/>
              </a:buClr>
              <a:buSzPct val="120000"/>
              <a:buFont typeface="Wingdings" pitchFamily="2" charset="2"/>
              <a:buChar char="§"/>
              <a:tabLst/>
              <a:defRPr/>
            </a:pPr>
            <a:r>
              <a:rPr lang="en-US" sz="2000" b="1" kern="0" dirty="0" smtClean="0">
                <a:latin typeface="+mn-lt"/>
              </a:rPr>
              <a:t>Has 15 minutes per </a:t>
            </a:r>
            <a:r>
              <a:rPr lang="en-US" sz="2000" b="1" kern="0" dirty="0" smtClean="0">
                <a:latin typeface="+mn-lt"/>
              </a:rPr>
              <a:t>patient</a:t>
            </a:r>
            <a:endParaRPr kumimoji="0" lang="en-US" sz="2000" b="1" i="0" u="none" strike="noStrike" kern="0" cap="none" spc="0" normalizeH="0" baseline="0" noProof="0" dirty="0">
              <a:ln>
                <a:noFill/>
              </a:ln>
              <a:solidFill>
                <a:schemeClr val="tx1"/>
              </a:solidFill>
              <a:effectLst/>
              <a:uLnTx/>
              <a:uFillTx/>
              <a:latin typeface="+mn-lt"/>
              <a:cs typeface="+mn-cs"/>
            </a:endParaRPr>
          </a:p>
        </p:txBody>
      </p:sp>
      <p:sp>
        <p:nvSpPr>
          <p:cNvPr id="30" name="Left Arrow 29"/>
          <p:cNvSpPr/>
          <p:nvPr/>
        </p:nvSpPr>
        <p:spPr>
          <a:xfrm>
            <a:off x="7078688" y="3143267"/>
            <a:ext cx="431783" cy="202099"/>
          </a:xfrm>
          <a:prstGeom prst="leftArrow">
            <a:avLst/>
          </a:prstGeom>
          <a:solidFill>
            <a:srgbClr val="8FB4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8" name="Picture 27" descr="animated_clock.gif"/>
          <p:cNvPicPr>
            <a:picLocks noChangeAspect="1"/>
          </p:cNvPicPr>
          <p:nvPr/>
        </p:nvPicPr>
        <p:blipFill>
          <a:blip r:embed="rId11" cstate="print"/>
          <a:stretch>
            <a:fillRect/>
          </a:stretch>
        </p:blipFill>
        <p:spPr>
          <a:xfrm>
            <a:off x="317856" y="889249"/>
            <a:ext cx="1605187" cy="11450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8" accel="50000" decel="5000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1000" fill="hold"/>
                                        <p:tgtEl>
                                          <p:spTgt spid="13"/>
                                        </p:tgtEl>
                                        <p:attrNameLst>
                                          <p:attrName>ppt_x</p:attrName>
                                        </p:attrNameLst>
                                      </p:cBhvr>
                                      <p:tavLst>
                                        <p:tav tm="0">
                                          <p:val>
                                            <p:strVal val="0-#ppt_w/2"/>
                                          </p:val>
                                        </p:tav>
                                        <p:tav tm="100000">
                                          <p:val>
                                            <p:strVal val="#ppt_x"/>
                                          </p:val>
                                        </p:tav>
                                      </p:tavLst>
                                    </p:anim>
                                    <p:anim calcmode="lin" valueType="num">
                                      <p:cBhvr additive="base">
                                        <p:cTn id="18" dur="1000" fill="hold"/>
                                        <p:tgtEl>
                                          <p:spTgt spid="13"/>
                                        </p:tgtEl>
                                        <p:attrNameLst>
                                          <p:attrName>ppt_y</p:attrName>
                                        </p:attrNameLst>
                                      </p:cBhvr>
                                      <p:tavLst>
                                        <p:tav tm="0">
                                          <p:val>
                                            <p:strVal val="#ppt_y"/>
                                          </p:val>
                                        </p:tav>
                                        <p:tav tm="100000">
                                          <p:val>
                                            <p:strVal val="#ppt_y"/>
                                          </p:val>
                                        </p:tav>
                                      </p:tavLst>
                                    </p:anim>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accel="50000" decel="5000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1000" fill="hold"/>
                                        <p:tgtEl>
                                          <p:spTgt spid="15"/>
                                        </p:tgtEl>
                                        <p:attrNameLst>
                                          <p:attrName>ppt_x</p:attrName>
                                        </p:attrNameLst>
                                      </p:cBhvr>
                                      <p:tavLst>
                                        <p:tav tm="0">
                                          <p:val>
                                            <p:strVal val="1+#ppt_w/2"/>
                                          </p:val>
                                        </p:tav>
                                        <p:tav tm="100000">
                                          <p:val>
                                            <p:strVal val="#ppt_x"/>
                                          </p:val>
                                        </p:tav>
                                      </p:tavLst>
                                    </p:anim>
                                    <p:anim calcmode="lin" valueType="num">
                                      <p:cBhvr additive="base">
                                        <p:cTn id="28" dur="1000" fill="hold"/>
                                        <p:tgtEl>
                                          <p:spTgt spid="15"/>
                                        </p:tgtEl>
                                        <p:attrNameLst>
                                          <p:attrName>ppt_y</p:attrName>
                                        </p:attrNameLst>
                                      </p:cBhvr>
                                      <p:tavLst>
                                        <p:tav tm="0">
                                          <p:val>
                                            <p:strVal val="#ppt_y"/>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2" accel="50000" decel="5000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1000" fill="hold"/>
                                        <p:tgtEl>
                                          <p:spTgt spid="19"/>
                                        </p:tgtEl>
                                        <p:attrNameLst>
                                          <p:attrName>ppt_x</p:attrName>
                                        </p:attrNameLst>
                                      </p:cBhvr>
                                      <p:tavLst>
                                        <p:tav tm="0">
                                          <p:val>
                                            <p:strVal val="1+#ppt_w/2"/>
                                          </p:val>
                                        </p:tav>
                                        <p:tav tm="100000">
                                          <p:val>
                                            <p:strVal val="#ppt_x"/>
                                          </p:val>
                                        </p:tav>
                                      </p:tavLst>
                                    </p:anim>
                                    <p:anim calcmode="lin" valueType="num">
                                      <p:cBhvr additive="base">
                                        <p:cTn id="38" dur="1000" fill="hold"/>
                                        <p:tgtEl>
                                          <p:spTgt spid="19"/>
                                        </p:tgtEl>
                                        <p:attrNameLst>
                                          <p:attrName>ppt_y</p:attrName>
                                        </p:attrNameLst>
                                      </p:cBhvr>
                                      <p:tavLst>
                                        <p:tav tm="0">
                                          <p:val>
                                            <p:strVal val="#ppt_y"/>
                                          </p:val>
                                        </p:tav>
                                        <p:tav tm="100000">
                                          <p:val>
                                            <p:strVal val="#ppt_y"/>
                                          </p:val>
                                        </p:tav>
                                      </p:tavLst>
                                    </p:anim>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accel="50000" decel="5000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1000" fill="hold"/>
                                        <p:tgtEl>
                                          <p:spTgt spid="17"/>
                                        </p:tgtEl>
                                        <p:attrNameLst>
                                          <p:attrName>ppt_x</p:attrName>
                                        </p:attrNameLst>
                                      </p:cBhvr>
                                      <p:tavLst>
                                        <p:tav tm="0">
                                          <p:val>
                                            <p:strVal val="1+#ppt_w/2"/>
                                          </p:val>
                                        </p:tav>
                                        <p:tav tm="100000">
                                          <p:val>
                                            <p:strVal val="#ppt_x"/>
                                          </p:val>
                                        </p:tav>
                                      </p:tavLst>
                                    </p:anim>
                                    <p:anim calcmode="lin" valueType="num">
                                      <p:cBhvr additive="base">
                                        <p:cTn id="48" dur="1000" fill="hold"/>
                                        <p:tgtEl>
                                          <p:spTgt spid="17"/>
                                        </p:tgtEl>
                                        <p:attrNameLst>
                                          <p:attrName>ppt_y</p:attrName>
                                        </p:attrNameLst>
                                      </p:cBhvr>
                                      <p:tavLst>
                                        <p:tav tm="0">
                                          <p:val>
                                            <p:strVal val="#ppt_y"/>
                                          </p:val>
                                        </p:tav>
                                        <p:tav tm="100000">
                                          <p:val>
                                            <p:strVal val="#ppt_y"/>
                                          </p:val>
                                        </p:tav>
                                      </p:tavLst>
                                    </p:anim>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accel="50000" decel="5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additive="base">
                                        <p:cTn id="57" dur="1000" fill="hold"/>
                                        <p:tgtEl>
                                          <p:spTgt spid="9"/>
                                        </p:tgtEl>
                                        <p:attrNameLst>
                                          <p:attrName>ppt_x</p:attrName>
                                        </p:attrNameLst>
                                      </p:cBhvr>
                                      <p:tavLst>
                                        <p:tav tm="0">
                                          <p:val>
                                            <p:strVal val="1+#ppt_w/2"/>
                                          </p:val>
                                        </p:tav>
                                        <p:tav tm="100000">
                                          <p:val>
                                            <p:strVal val="#ppt_x"/>
                                          </p:val>
                                        </p:tav>
                                      </p:tavLst>
                                    </p:anim>
                                    <p:anim calcmode="lin" valueType="num">
                                      <p:cBhvr additive="base">
                                        <p:cTn id="58" dur="1000" fill="hold"/>
                                        <p:tgtEl>
                                          <p:spTgt spid="9"/>
                                        </p:tgtEl>
                                        <p:attrNameLst>
                                          <p:attrName>ppt_y</p:attrName>
                                        </p:attrNameLst>
                                      </p:cBhvr>
                                      <p:tavLst>
                                        <p:tav tm="0">
                                          <p:val>
                                            <p:strVal val="#ppt_y"/>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8" grpId="0"/>
      <p:bldP spid="20" grpId="0"/>
      <p:bldP spid="22" grpId="0" animBg="1"/>
      <p:bldP spid="23" grpId="0" animBg="1"/>
      <p:bldP spid="24" grpId="0" animBg="1"/>
      <p:bldP spid="25" grpId="0" animBg="1"/>
      <p:bldP spid="26" grpId="0" animBg="1"/>
      <p:bldP spid="30" grpId="0" animBg="1"/>
    </p:bld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0" y="368300"/>
            <a:ext cx="3683000" cy="876300"/>
          </a:xfrm>
        </p:spPr>
        <p:txBody>
          <a:bodyPr/>
          <a:lstStyle/>
          <a:p>
            <a:r>
              <a:rPr lang="en-US" sz="2000" dirty="0" smtClean="0"/>
              <a:t>MedCafe Scaling to Production</a:t>
            </a:r>
            <a:r>
              <a:rPr lang="en-US" dirty="0" smtClean="0"/>
              <a:t/>
            </a:r>
            <a:br>
              <a:rPr lang="en-US" dirty="0" smtClean="0"/>
            </a:br>
            <a:r>
              <a:rPr lang="en-US" dirty="0" smtClean="0"/>
              <a:t> Data Standards</a:t>
            </a:r>
            <a:endParaRPr lang="en-US" dirty="0"/>
          </a:p>
        </p:txBody>
      </p:sp>
      <p:sp>
        <p:nvSpPr>
          <p:cNvPr id="3" name="Content Placeholder 2"/>
          <p:cNvSpPr>
            <a:spLocks noGrp="1"/>
          </p:cNvSpPr>
          <p:nvPr>
            <p:ph idx="1"/>
          </p:nvPr>
        </p:nvSpPr>
        <p:spPr/>
        <p:txBody>
          <a:bodyPr/>
          <a:lstStyle/>
          <a:p>
            <a:r>
              <a:rPr lang="en-US" dirty="0" smtClean="0"/>
              <a:t>Data Standards</a:t>
            </a:r>
          </a:p>
          <a:p>
            <a:pPr lvl="1"/>
            <a:r>
              <a:rPr lang="en-US" sz="1600" dirty="0" smtClean="0"/>
              <a:t>Currently uses hData as ‘loose coupler’, but this is primarily data transport standard, still have to define patient data ontology standard</a:t>
            </a:r>
          </a:p>
          <a:p>
            <a:pPr lvl="1"/>
            <a:r>
              <a:rPr lang="en-US" sz="1600" dirty="0" smtClean="0">
                <a:hlinkClick r:id="rId3" action="ppaction://hlinksldjump"/>
              </a:rPr>
              <a:t>Back to main presentation</a:t>
            </a:r>
            <a:endParaRPr lang="en-US" sz="1600" dirty="0" smtClean="0"/>
          </a:p>
          <a:p>
            <a:pPr lvl="1">
              <a:buNone/>
            </a:pPr>
            <a:endParaRPr lang="en-US" sz="1600" dirty="0" smtClean="0"/>
          </a:p>
          <a:p>
            <a:pPr lvl="1"/>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768600" y="0"/>
            <a:ext cx="2882900" cy="901700"/>
          </a:xfrm>
        </p:spPr>
        <p:txBody>
          <a:bodyPr/>
          <a:lstStyle/>
          <a:p>
            <a:r>
              <a:rPr lang="en-US" sz="2000" dirty="0" smtClean="0"/>
              <a:t>Scaling to Production</a:t>
            </a:r>
            <a:r>
              <a:rPr lang="en-US" dirty="0" smtClean="0"/>
              <a:t/>
            </a:r>
            <a:br>
              <a:rPr lang="en-US" dirty="0" smtClean="0"/>
            </a:br>
            <a:r>
              <a:rPr lang="en-US" dirty="0" smtClean="0"/>
              <a:t> Governance</a:t>
            </a:r>
            <a:endParaRPr lang="en-US" dirty="0"/>
          </a:p>
        </p:txBody>
      </p:sp>
      <p:sp>
        <p:nvSpPr>
          <p:cNvPr id="3" name="Content Placeholder 2"/>
          <p:cNvSpPr>
            <a:spLocks noGrp="1"/>
          </p:cNvSpPr>
          <p:nvPr>
            <p:ph idx="1"/>
          </p:nvPr>
        </p:nvSpPr>
        <p:spPr>
          <a:xfrm>
            <a:off x="469900" y="952500"/>
            <a:ext cx="8128000" cy="4808538"/>
          </a:xfrm>
        </p:spPr>
        <p:txBody>
          <a:bodyPr/>
          <a:lstStyle/>
          <a:p>
            <a:r>
              <a:rPr lang="en-US" dirty="0" smtClean="0"/>
              <a:t>Governance issues that would need to be addressed</a:t>
            </a:r>
          </a:p>
          <a:p>
            <a:pPr lvl="1"/>
            <a:r>
              <a:rPr lang="en-US" dirty="0" smtClean="0"/>
              <a:t>Determine acceptable list of loose couplers</a:t>
            </a:r>
          </a:p>
          <a:p>
            <a:pPr lvl="1"/>
            <a:r>
              <a:rPr lang="en-US" dirty="0" smtClean="0"/>
              <a:t>Determining list of functions that all components must supply</a:t>
            </a:r>
          </a:p>
          <a:p>
            <a:pPr lvl="2"/>
            <a:r>
              <a:rPr lang="en-US" dirty="0" smtClean="0"/>
              <a:t>Recommended List	</a:t>
            </a:r>
          </a:p>
          <a:p>
            <a:pPr lvl="3"/>
            <a:r>
              <a:rPr lang="en-US" dirty="0" smtClean="0"/>
              <a:t>Produce data to loose coupler standard</a:t>
            </a:r>
          </a:p>
          <a:p>
            <a:pPr lvl="3"/>
            <a:r>
              <a:rPr lang="en-US" dirty="0" smtClean="0"/>
              <a:t>Consume data  in loose coupler standard</a:t>
            </a:r>
          </a:p>
          <a:p>
            <a:pPr lvl="3"/>
            <a:r>
              <a:rPr lang="en-US" dirty="0" smtClean="0"/>
              <a:t>Save changed data in component</a:t>
            </a:r>
          </a:p>
          <a:p>
            <a:pPr lvl="3"/>
            <a:r>
              <a:rPr lang="en-US" dirty="0" smtClean="0"/>
              <a:t>Report which services component can/ is allowed to interact</a:t>
            </a:r>
          </a:p>
          <a:p>
            <a:pPr lvl="1"/>
            <a:r>
              <a:rPr lang="en-US" dirty="0" smtClean="0"/>
              <a:t>Mechanism to vet and approve new components</a:t>
            </a:r>
          </a:p>
          <a:p>
            <a:pPr lvl="1"/>
            <a:r>
              <a:rPr lang="en-US" dirty="0" smtClean="0"/>
              <a:t>Determine which components are recommended/ official</a:t>
            </a:r>
          </a:p>
          <a:p>
            <a:pPr lvl="1"/>
            <a:r>
              <a:rPr lang="en-US" dirty="0" smtClean="0"/>
              <a:t>Determine which services a component has access to</a:t>
            </a:r>
          </a:p>
          <a:p>
            <a:pPr lvl="1"/>
            <a:r>
              <a:rPr lang="en-US" dirty="0" smtClean="0"/>
              <a:t>Determine if a component can access another component</a:t>
            </a:r>
          </a:p>
          <a:p>
            <a:pPr lvl="1"/>
            <a:r>
              <a:rPr lang="en-US" dirty="0" smtClean="0"/>
              <a:t>Testing to determine component eligibility</a:t>
            </a:r>
          </a:p>
          <a:p>
            <a:pPr lvl="1"/>
            <a:r>
              <a:rPr lang="en-US" dirty="0" smtClean="0">
                <a:hlinkClick r:id="rId2" action="ppaction://hlinksldjump"/>
              </a:rPr>
              <a:t>Back to main presentation</a:t>
            </a: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09900" y="292100"/>
            <a:ext cx="3263900" cy="1003300"/>
          </a:xfrm>
        </p:spPr>
        <p:txBody>
          <a:bodyPr/>
          <a:lstStyle/>
          <a:p>
            <a:r>
              <a:rPr lang="en-US" sz="2000" dirty="0" smtClean="0"/>
              <a:t>Scaling to Production</a:t>
            </a:r>
            <a:r>
              <a:rPr lang="en-US" dirty="0" smtClean="0"/>
              <a:t/>
            </a:r>
            <a:br>
              <a:rPr lang="en-US" dirty="0" smtClean="0"/>
            </a:br>
            <a:r>
              <a:rPr lang="en-US" dirty="0" smtClean="0"/>
              <a:t>Discoverability</a:t>
            </a:r>
            <a:endParaRPr lang="en-US" dirty="0"/>
          </a:p>
        </p:txBody>
      </p:sp>
      <p:sp>
        <p:nvSpPr>
          <p:cNvPr id="3" name="Content Placeholder 2"/>
          <p:cNvSpPr>
            <a:spLocks noGrp="1"/>
          </p:cNvSpPr>
          <p:nvPr>
            <p:ph idx="1"/>
          </p:nvPr>
        </p:nvSpPr>
        <p:spPr>
          <a:xfrm>
            <a:off x="495300" y="914400"/>
            <a:ext cx="8128000" cy="4808538"/>
          </a:xfrm>
        </p:spPr>
        <p:txBody>
          <a:bodyPr/>
          <a:lstStyle/>
          <a:p>
            <a:pPr lvl="1"/>
            <a:endParaRPr lang="en-US" dirty="0" smtClean="0"/>
          </a:p>
          <a:p>
            <a:r>
              <a:rPr lang="en-US" dirty="0" smtClean="0"/>
              <a:t>For system to be useful, need to enable discoverability of components</a:t>
            </a:r>
          </a:p>
          <a:p>
            <a:r>
              <a:rPr lang="en-US" dirty="0" smtClean="0"/>
              <a:t>Options for discovering components</a:t>
            </a:r>
          </a:p>
          <a:p>
            <a:pPr lvl="1"/>
            <a:r>
              <a:rPr lang="en-US" dirty="0" smtClean="0"/>
              <a:t>App store like web-site</a:t>
            </a:r>
          </a:p>
          <a:p>
            <a:pPr lvl="1"/>
            <a:r>
              <a:rPr lang="en-US" dirty="0" smtClean="0"/>
              <a:t>Search capability within system</a:t>
            </a:r>
          </a:p>
          <a:p>
            <a:pPr lvl="1"/>
            <a:r>
              <a:rPr lang="en-US" dirty="0" smtClean="0"/>
              <a:t>Search capability within a Open Source community</a:t>
            </a:r>
          </a:p>
          <a:p>
            <a:pPr lvl="1"/>
            <a:r>
              <a:rPr lang="en-US" dirty="0" smtClean="0"/>
              <a:t>General internet search</a:t>
            </a:r>
          </a:p>
          <a:p>
            <a:pPr lvl="1"/>
            <a:r>
              <a:rPr lang="en-US" dirty="0" smtClean="0">
                <a:hlinkClick r:id="rId2" action="ppaction://hlinksldjump"/>
              </a:rPr>
              <a:t>Back to main presentation</a:t>
            </a:r>
            <a:endParaRPr lang="en-US" dirty="0" smtClean="0"/>
          </a:p>
          <a:p>
            <a:pPr lvl="2">
              <a:buNone/>
            </a:pPr>
            <a:endParaRPr lang="en-US" dirty="0" smtClean="0"/>
          </a:p>
          <a:p>
            <a:pPr lvl="2"/>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120900" y="279400"/>
            <a:ext cx="3581400" cy="927100"/>
          </a:xfrm>
        </p:spPr>
        <p:txBody>
          <a:bodyPr/>
          <a:lstStyle/>
          <a:p>
            <a:r>
              <a:rPr lang="en-US" sz="2000" dirty="0" smtClean="0"/>
              <a:t>Scaling to Production</a:t>
            </a:r>
            <a:r>
              <a:rPr lang="en-US" dirty="0" smtClean="0"/>
              <a:t/>
            </a:r>
            <a:br>
              <a:rPr lang="en-US" dirty="0" smtClean="0"/>
            </a:br>
            <a:r>
              <a:rPr lang="en-US" dirty="0" smtClean="0"/>
              <a:t>    Testing</a:t>
            </a:r>
            <a:endParaRPr lang="en-US" dirty="0"/>
          </a:p>
        </p:txBody>
      </p:sp>
      <p:sp>
        <p:nvSpPr>
          <p:cNvPr id="3" name="Content Placeholder 2"/>
          <p:cNvSpPr>
            <a:spLocks noGrp="1"/>
          </p:cNvSpPr>
          <p:nvPr>
            <p:ph idx="1"/>
          </p:nvPr>
        </p:nvSpPr>
        <p:spPr/>
        <p:txBody>
          <a:bodyPr/>
          <a:lstStyle/>
          <a:p>
            <a:r>
              <a:rPr lang="en-US" dirty="0" smtClean="0"/>
              <a:t>Develop Test Infrastructure framework for new components</a:t>
            </a:r>
          </a:p>
          <a:p>
            <a:pPr lvl="2"/>
            <a:r>
              <a:rPr lang="en-US" dirty="0" smtClean="0"/>
              <a:t>Security</a:t>
            </a:r>
          </a:p>
          <a:p>
            <a:pPr lvl="2"/>
            <a:r>
              <a:rPr lang="en-US" dirty="0" smtClean="0"/>
              <a:t>Functionality</a:t>
            </a:r>
          </a:p>
          <a:p>
            <a:pPr lvl="2"/>
            <a:r>
              <a:rPr lang="en-US" dirty="0" smtClean="0"/>
              <a:t>Performance</a:t>
            </a:r>
          </a:p>
          <a:p>
            <a:pPr lvl="2"/>
            <a:r>
              <a:rPr lang="en-US" dirty="0" smtClean="0"/>
              <a:t>Stress testing of system with new component</a:t>
            </a:r>
          </a:p>
          <a:p>
            <a:r>
              <a:rPr lang="en-US" dirty="0" smtClean="0"/>
              <a:t>Develop Test Criteria for Acceptance</a:t>
            </a:r>
          </a:p>
          <a:p>
            <a:pPr lvl="2"/>
            <a:r>
              <a:rPr lang="en-US" dirty="0" smtClean="0"/>
              <a:t>Guidelines for component performance acceptability</a:t>
            </a:r>
          </a:p>
          <a:p>
            <a:pPr lvl="2"/>
            <a:r>
              <a:rPr lang="en-US" dirty="0" smtClean="0"/>
              <a:t>Guidelines for service performance/ availability </a:t>
            </a:r>
          </a:p>
          <a:p>
            <a:pPr lvl="2"/>
            <a:r>
              <a:rPr lang="en-US" dirty="0" smtClean="0">
                <a:hlinkClick r:id="rId2" action="ppaction://hlinksldjump"/>
              </a:rPr>
              <a:t>Back to main presentation</a:t>
            </a:r>
            <a:endParaRPr lang="en-US" dirty="0" smtClean="0"/>
          </a:p>
          <a:p>
            <a:pPr lvl="2">
              <a:buNone/>
            </a:pPr>
            <a:endParaRPr lang="en-US" dirty="0" smtClean="0"/>
          </a:p>
          <a:p>
            <a:pPr lvl="2">
              <a:buNone/>
            </a:pPr>
            <a:endParaRPr lang="en-US" dirty="0" smtClean="0"/>
          </a:p>
          <a:p>
            <a:pPr lvl="1">
              <a:buNone/>
            </a:pPr>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336800" y="330200"/>
            <a:ext cx="4241800" cy="850900"/>
          </a:xfrm>
        </p:spPr>
        <p:txBody>
          <a:bodyPr/>
          <a:lstStyle/>
          <a:p>
            <a:r>
              <a:rPr lang="en-US" sz="2000" dirty="0" smtClean="0"/>
              <a:t>Scaling to Production</a:t>
            </a:r>
            <a:r>
              <a:rPr lang="en-US" dirty="0" smtClean="0"/>
              <a:t/>
            </a:r>
            <a:br>
              <a:rPr lang="en-US" dirty="0" smtClean="0"/>
            </a:br>
            <a:r>
              <a:rPr lang="en-US" dirty="0" smtClean="0"/>
              <a:t>Service Access</a:t>
            </a:r>
            <a:endParaRPr lang="en-US" dirty="0"/>
          </a:p>
        </p:txBody>
      </p:sp>
      <p:sp>
        <p:nvSpPr>
          <p:cNvPr id="3" name="Content Placeholder 2"/>
          <p:cNvSpPr>
            <a:spLocks noGrp="1"/>
          </p:cNvSpPr>
          <p:nvPr>
            <p:ph idx="1"/>
          </p:nvPr>
        </p:nvSpPr>
        <p:spPr>
          <a:xfrm>
            <a:off x="469900" y="1238250"/>
            <a:ext cx="8128000" cy="4808538"/>
          </a:xfrm>
        </p:spPr>
        <p:txBody>
          <a:bodyPr/>
          <a:lstStyle/>
          <a:p>
            <a:pPr marL="292100" lvl="1" indent="-292100">
              <a:lnSpc>
                <a:spcPts val="2600"/>
              </a:lnSpc>
              <a:buSzPct val="120000"/>
              <a:buFont typeface="Wingdings" pitchFamily="2" charset="2"/>
              <a:buChar char="§"/>
            </a:pPr>
            <a:r>
              <a:rPr lang="en-US" dirty="0" smtClean="0"/>
              <a:t>Service availability</a:t>
            </a:r>
          </a:p>
          <a:p>
            <a:pPr marL="574675" lvl="2" indent="-292100">
              <a:lnSpc>
                <a:spcPts val="2600"/>
              </a:lnSpc>
              <a:buSzPct val="120000"/>
            </a:pPr>
            <a:r>
              <a:rPr lang="en-US" dirty="0" smtClean="0"/>
              <a:t>Mechanism to alert user to service availability</a:t>
            </a:r>
          </a:p>
          <a:p>
            <a:pPr marL="574675" lvl="2" indent="-292100">
              <a:lnSpc>
                <a:spcPts val="2600"/>
              </a:lnSpc>
              <a:buSzPct val="120000"/>
            </a:pPr>
            <a:r>
              <a:rPr lang="en-US" dirty="0" smtClean="0"/>
              <a:t>May be unavailable due to service being down, or insufficient access rights </a:t>
            </a:r>
          </a:p>
          <a:p>
            <a:pPr marL="574675" lvl="2" indent="-292100">
              <a:lnSpc>
                <a:spcPts val="2600"/>
              </a:lnSpc>
              <a:buSzPct val="120000"/>
            </a:pPr>
            <a:r>
              <a:rPr lang="en-US" dirty="0" smtClean="0"/>
              <a:t>Determine if an alternate failover service is available</a:t>
            </a:r>
          </a:p>
          <a:p>
            <a:pPr marL="574675" lvl="2" indent="-292100">
              <a:lnSpc>
                <a:spcPts val="2600"/>
              </a:lnSpc>
              <a:buSzPct val="120000"/>
            </a:pPr>
            <a:r>
              <a:rPr lang="en-US" dirty="0" smtClean="0"/>
              <a:t>Determine what level of information to display if insufficient access rights, for example:</a:t>
            </a:r>
          </a:p>
          <a:p>
            <a:pPr marL="803275" lvl="3" indent="-292100">
              <a:lnSpc>
                <a:spcPts val="2600"/>
              </a:lnSpc>
              <a:buSzPct val="120000"/>
            </a:pPr>
            <a:r>
              <a:rPr lang="en-US" dirty="0" smtClean="0"/>
              <a:t>Not available with notification</a:t>
            </a:r>
          </a:p>
          <a:p>
            <a:pPr marL="803275" lvl="3" indent="-292100">
              <a:lnSpc>
                <a:spcPts val="2600"/>
              </a:lnSpc>
              <a:buSzPct val="120000"/>
            </a:pPr>
            <a:r>
              <a:rPr lang="en-US" dirty="0" smtClean="0"/>
              <a:t>Not available without notification</a:t>
            </a:r>
          </a:p>
          <a:p>
            <a:pPr marL="574675" lvl="2" indent="-292100">
              <a:lnSpc>
                <a:spcPts val="2600"/>
              </a:lnSpc>
              <a:buSzPct val="120000"/>
            </a:pPr>
            <a:r>
              <a:rPr lang="en-US" dirty="0" smtClean="0">
                <a:hlinkClick r:id="rId3" action="ppaction://hlinksldjump"/>
              </a:rPr>
              <a:t>Back to main presentation</a:t>
            </a:r>
            <a:endParaRPr lang="en-US" dirty="0" smtClean="0"/>
          </a:p>
          <a:p>
            <a:pPr marL="803275" lvl="3" indent="-292100">
              <a:lnSpc>
                <a:spcPts val="2600"/>
              </a:lnSpc>
              <a:buSzPct val="120000"/>
            </a:pPr>
            <a:endParaRPr lang="en-US" dirty="0" smtClean="0"/>
          </a:p>
          <a:p>
            <a:pPr>
              <a:buNone/>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0" y="381000"/>
            <a:ext cx="4203700" cy="901700"/>
          </a:xfrm>
        </p:spPr>
        <p:txBody>
          <a:bodyPr/>
          <a:lstStyle/>
          <a:p>
            <a:r>
              <a:rPr lang="en-US" sz="2000" dirty="0" smtClean="0"/>
              <a:t>	Scaling to Production</a:t>
            </a:r>
            <a:r>
              <a:rPr lang="en-US" dirty="0" smtClean="0"/>
              <a:t/>
            </a:r>
            <a:br>
              <a:rPr lang="en-US" dirty="0" smtClean="0"/>
            </a:br>
            <a:r>
              <a:rPr lang="en-US" dirty="0" smtClean="0"/>
              <a:t>Business Analytics</a:t>
            </a:r>
            <a:endParaRPr lang="en-US" dirty="0"/>
          </a:p>
        </p:txBody>
      </p:sp>
      <p:sp>
        <p:nvSpPr>
          <p:cNvPr id="3" name="Content Placeholder 2"/>
          <p:cNvSpPr>
            <a:spLocks noGrp="1"/>
          </p:cNvSpPr>
          <p:nvPr>
            <p:ph idx="1"/>
          </p:nvPr>
        </p:nvSpPr>
        <p:spPr/>
        <p:txBody>
          <a:bodyPr/>
          <a:lstStyle/>
          <a:p>
            <a:pPr marL="292100" lvl="1" indent="-292100">
              <a:lnSpc>
                <a:spcPts val="2600"/>
              </a:lnSpc>
              <a:buSzPct val="120000"/>
              <a:buFont typeface="Wingdings" pitchFamily="2" charset="2"/>
              <a:buChar char="§"/>
            </a:pPr>
            <a:r>
              <a:rPr lang="en-US" dirty="0" smtClean="0"/>
              <a:t>Mechanism to rate components by Users</a:t>
            </a:r>
          </a:p>
          <a:p>
            <a:pPr marL="574675" lvl="2" indent="-292100">
              <a:lnSpc>
                <a:spcPts val="2600"/>
              </a:lnSpc>
              <a:buSzPct val="120000"/>
            </a:pPr>
            <a:r>
              <a:rPr lang="en-US" dirty="0" smtClean="0"/>
              <a:t>Usability</a:t>
            </a:r>
          </a:p>
          <a:p>
            <a:pPr marL="574675" lvl="2" indent="-292100">
              <a:lnSpc>
                <a:spcPts val="2600"/>
              </a:lnSpc>
              <a:buSzPct val="120000"/>
            </a:pPr>
            <a:r>
              <a:rPr lang="en-US" dirty="0" smtClean="0"/>
              <a:t>Like/ Don’t Like</a:t>
            </a:r>
          </a:p>
          <a:p>
            <a:pPr marL="292100" lvl="1" indent="-292100">
              <a:lnSpc>
                <a:spcPts val="2600"/>
              </a:lnSpc>
              <a:buSzPct val="120000"/>
              <a:buFont typeface="Wingdings" pitchFamily="2" charset="2"/>
              <a:buChar char="§"/>
            </a:pPr>
            <a:r>
              <a:rPr lang="en-US" dirty="0" smtClean="0"/>
              <a:t>Mechanism to track component statistics</a:t>
            </a:r>
          </a:p>
          <a:p>
            <a:pPr marL="574675" lvl="2" indent="-292100">
              <a:lnSpc>
                <a:spcPts val="2600"/>
              </a:lnSpc>
              <a:buSzPct val="120000"/>
            </a:pPr>
            <a:r>
              <a:rPr lang="en-US" dirty="0" smtClean="0"/>
              <a:t>On availability</a:t>
            </a:r>
          </a:p>
          <a:p>
            <a:pPr marL="574675" lvl="2" indent="-292100">
              <a:lnSpc>
                <a:spcPts val="2600"/>
              </a:lnSpc>
              <a:buSzPct val="120000"/>
            </a:pPr>
            <a:r>
              <a:rPr lang="en-US" dirty="0" smtClean="0"/>
              <a:t>Performance</a:t>
            </a:r>
          </a:p>
          <a:p>
            <a:pPr marL="574675" lvl="2" indent="-292100">
              <a:lnSpc>
                <a:spcPts val="2600"/>
              </a:lnSpc>
              <a:buSzPct val="120000"/>
            </a:pPr>
            <a:r>
              <a:rPr lang="en-US" dirty="0" smtClean="0"/>
              <a:t>User Rating</a:t>
            </a:r>
          </a:p>
          <a:p>
            <a:pPr marL="292100" lvl="1" indent="-292100">
              <a:lnSpc>
                <a:spcPts val="2600"/>
              </a:lnSpc>
              <a:buSzPct val="120000"/>
              <a:buFont typeface="Wingdings" pitchFamily="2" charset="2"/>
              <a:buChar char="§"/>
            </a:pPr>
            <a:r>
              <a:rPr lang="en-US" dirty="0" smtClean="0"/>
              <a:t>Track service availability</a:t>
            </a:r>
          </a:p>
          <a:p>
            <a:pPr marL="292100" lvl="1" indent="-292100">
              <a:lnSpc>
                <a:spcPts val="2600"/>
              </a:lnSpc>
              <a:buSzPct val="120000"/>
            </a:pPr>
            <a:r>
              <a:rPr lang="en-US" dirty="0" smtClean="0"/>
              <a:t>Make statistics available to users/ component designers</a:t>
            </a:r>
          </a:p>
          <a:p>
            <a:pPr marL="574675" lvl="2" indent="-292100">
              <a:lnSpc>
                <a:spcPts val="2600"/>
              </a:lnSpc>
              <a:buSzPct val="120000"/>
            </a:pPr>
            <a:r>
              <a:rPr lang="en-US" dirty="0" smtClean="0">
                <a:hlinkClick r:id="rId3" action="ppaction://hlinksldjump"/>
              </a:rPr>
              <a:t>Back to main presentation</a:t>
            </a:r>
            <a:r>
              <a:rPr lang="en-US" dirty="0" smtClean="0"/>
              <a:t> </a:t>
            </a:r>
          </a:p>
          <a:p>
            <a:pPr marL="574675" lvl="2" indent="-292100">
              <a:lnSpc>
                <a:spcPts val="2600"/>
              </a:lnSpc>
              <a:buSzPct val="120000"/>
            </a:pPr>
            <a:endParaRPr lang="en-US" dirty="0" smtClean="0"/>
          </a:p>
          <a:p>
            <a:pPr>
              <a:buNone/>
            </a:pPr>
            <a:endParaRPr lang="en-US" dirty="0" smtClean="0"/>
          </a:p>
          <a:p>
            <a:pPr lvl="1"/>
            <a:endParaRPr lang="en-US" dirty="0" smtClean="0"/>
          </a:p>
          <a:p>
            <a:endParaRPr lang="en-US" dirty="0" smtClean="0"/>
          </a:p>
          <a:p>
            <a:pPr lvl="1"/>
            <a:endParaRPr lang="en-US" dirty="0" smtClean="0"/>
          </a:p>
          <a:p>
            <a:pPr lvl="1"/>
            <a:endParaRPr lang="en-US" dirty="0" smtClean="0"/>
          </a:p>
          <a:p>
            <a:pPr lvl="1"/>
            <a:endParaRPr lang="en-US" dirty="0" smtClean="0"/>
          </a:p>
          <a:p>
            <a:pPr lvl="1"/>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medCafe &amp; Patient Consent</a:t>
            </a:r>
            <a:endParaRPr lang="en-US" dirty="0"/>
          </a:p>
        </p:txBody>
      </p:sp>
      <p:pic>
        <p:nvPicPr>
          <p:cNvPr id="1026" name="Picture 2" descr="C:\Documents and Settings\pmork\Local Settings\Temporary Internet Files\Content.IE5\V09TAHVS\MCj04360110000[1].wmf"/>
          <p:cNvPicPr>
            <a:picLocks noChangeAspect="1" noChangeArrowheads="1"/>
          </p:cNvPicPr>
          <p:nvPr/>
        </p:nvPicPr>
        <p:blipFill>
          <a:blip r:embed="rId3" cstate="print"/>
          <a:srcRect/>
          <a:stretch>
            <a:fillRect/>
          </a:stretch>
        </p:blipFill>
        <p:spPr bwMode="auto">
          <a:xfrm>
            <a:off x="609600" y="1828800"/>
            <a:ext cx="962025" cy="1087583"/>
          </a:xfrm>
          <a:prstGeom prst="rect">
            <a:avLst/>
          </a:prstGeom>
          <a:noFill/>
        </p:spPr>
      </p:pic>
      <p:sp>
        <p:nvSpPr>
          <p:cNvPr id="7" name="Rounded Rectangle 6"/>
          <p:cNvSpPr/>
          <p:nvPr/>
        </p:nvSpPr>
        <p:spPr>
          <a:xfrm>
            <a:off x="7620000" y="2057400"/>
            <a:ext cx="914400" cy="6096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CDB</a:t>
            </a:r>
          </a:p>
        </p:txBody>
      </p:sp>
      <p:sp>
        <p:nvSpPr>
          <p:cNvPr id="11" name="Flowchart: Magnetic Disk 10"/>
          <p:cNvSpPr/>
          <p:nvPr/>
        </p:nvSpPr>
        <p:spPr>
          <a:xfrm>
            <a:off x="4191000" y="4800600"/>
            <a:ext cx="1066800" cy="990600"/>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mj-lt"/>
              </a:rPr>
              <a:t>Record System</a:t>
            </a:r>
            <a:endParaRPr lang="en-US" dirty="0">
              <a:solidFill>
                <a:schemeClr val="tx1"/>
              </a:solidFill>
              <a:latin typeface="+mj-lt"/>
            </a:endParaRPr>
          </a:p>
        </p:txBody>
      </p:sp>
      <p:sp>
        <p:nvSpPr>
          <p:cNvPr id="13" name="Right Arrow 12"/>
          <p:cNvSpPr/>
          <p:nvPr/>
        </p:nvSpPr>
        <p:spPr>
          <a:xfrm>
            <a:off x="2895600" y="1752600"/>
            <a:ext cx="18288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 + Metadata</a:t>
            </a:r>
            <a:endParaRPr lang="en-US" sz="1400" dirty="0">
              <a:latin typeface="+mj-lt"/>
            </a:endParaRPr>
          </a:p>
        </p:txBody>
      </p:sp>
      <p:sp>
        <p:nvSpPr>
          <p:cNvPr id="33" name="TextBox 32"/>
          <p:cNvSpPr txBox="1"/>
          <p:nvPr/>
        </p:nvSpPr>
        <p:spPr>
          <a:xfrm>
            <a:off x="2743200" y="4953000"/>
            <a:ext cx="762000" cy="307777"/>
          </a:xfrm>
          <a:prstGeom prst="rect">
            <a:avLst/>
          </a:prstGeom>
          <a:noFill/>
        </p:spPr>
        <p:txBody>
          <a:bodyPr wrap="square" rtlCol="0">
            <a:spAutoFit/>
          </a:bodyPr>
          <a:lstStyle/>
          <a:p>
            <a:r>
              <a:rPr lang="en-US" sz="1400" dirty="0" smtClean="0">
                <a:solidFill>
                  <a:schemeClr val="bg1"/>
                </a:solidFill>
                <a:latin typeface="+mj-lt"/>
              </a:rPr>
              <a:t>XML</a:t>
            </a:r>
            <a:endParaRPr lang="en-US" sz="1400" dirty="0">
              <a:solidFill>
                <a:schemeClr val="bg1"/>
              </a:solidFill>
              <a:latin typeface="+mj-lt"/>
            </a:endParaRPr>
          </a:p>
        </p:txBody>
      </p:sp>
      <p:sp>
        <p:nvSpPr>
          <p:cNvPr id="14" name="Right Arrow 13"/>
          <p:cNvSpPr/>
          <p:nvPr/>
        </p:nvSpPr>
        <p:spPr>
          <a:xfrm>
            <a:off x="5943600" y="1752600"/>
            <a:ext cx="1676400" cy="685800"/>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Metadata</a:t>
            </a:r>
            <a:endParaRPr lang="en-US" sz="1400" dirty="0">
              <a:latin typeface="+mj-lt"/>
            </a:endParaRPr>
          </a:p>
        </p:txBody>
      </p:sp>
      <p:sp>
        <p:nvSpPr>
          <p:cNvPr id="15" name="Left Arrow 14"/>
          <p:cNvSpPr/>
          <p:nvPr/>
        </p:nvSpPr>
        <p:spPr>
          <a:xfrm>
            <a:off x="5943600" y="2286000"/>
            <a:ext cx="16764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XACML</a:t>
            </a:r>
          </a:p>
        </p:txBody>
      </p:sp>
      <p:sp>
        <p:nvSpPr>
          <p:cNvPr id="16" name="Down Arrow 15"/>
          <p:cNvSpPr/>
          <p:nvPr/>
        </p:nvSpPr>
        <p:spPr>
          <a:xfrm>
            <a:off x="5410200" y="2743200"/>
            <a:ext cx="762000" cy="2133600"/>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SQL+XACML</a:t>
            </a:r>
          </a:p>
        </p:txBody>
      </p:sp>
      <p:sp>
        <p:nvSpPr>
          <p:cNvPr id="18" name="Rounded Rectangle 17"/>
          <p:cNvSpPr/>
          <p:nvPr/>
        </p:nvSpPr>
        <p:spPr>
          <a:xfrm>
            <a:off x="1676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medCafe UI</a:t>
            </a:r>
            <a:endParaRPr lang="en-US" dirty="0">
              <a:latin typeface="+mj-lt"/>
            </a:endParaRPr>
          </a:p>
        </p:txBody>
      </p:sp>
      <p:sp>
        <p:nvSpPr>
          <p:cNvPr id="19" name="Rounded Rectangle 18"/>
          <p:cNvSpPr/>
          <p:nvPr/>
        </p:nvSpPr>
        <p:spPr>
          <a:xfrm>
            <a:off x="4724400" y="1981200"/>
            <a:ext cx="1219200" cy="762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medCafe</a:t>
            </a:r>
          </a:p>
          <a:p>
            <a:pPr algn="ctr"/>
            <a:r>
              <a:rPr lang="en-US" dirty="0" smtClean="0">
                <a:latin typeface="+mj-lt"/>
              </a:rPr>
              <a:t>wrapper</a:t>
            </a:r>
            <a:endParaRPr lang="en-US" dirty="0">
              <a:latin typeface="+mj-lt"/>
            </a:endParaRPr>
          </a:p>
        </p:txBody>
      </p:sp>
      <p:sp>
        <p:nvSpPr>
          <p:cNvPr id="20" name="Rounded Rectangle 19"/>
          <p:cNvSpPr/>
          <p:nvPr/>
        </p:nvSpPr>
        <p:spPr>
          <a:xfrm>
            <a:off x="5410200" y="4876800"/>
            <a:ext cx="914400" cy="762000"/>
          </a:xfrm>
          <a:prstGeom prst="round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j-lt"/>
              </a:rPr>
              <a:t>PEP</a:t>
            </a:r>
          </a:p>
        </p:txBody>
      </p:sp>
      <p:sp>
        <p:nvSpPr>
          <p:cNvPr id="22" name="Up Arrow 21"/>
          <p:cNvSpPr/>
          <p:nvPr/>
        </p:nvSpPr>
        <p:spPr>
          <a:xfrm>
            <a:off x="4495800" y="2743200"/>
            <a:ext cx="685800" cy="2057400"/>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latin typeface="+mj-lt"/>
              </a:rPr>
              <a:t>Resu</a:t>
            </a:r>
            <a:r>
              <a:rPr lang="en-US" sz="1400" dirty="0" smtClean="0">
                <a:latin typeface="+mj-lt"/>
              </a:rPr>
              <a:t> l </a:t>
            </a:r>
            <a:r>
              <a:rPr lang="en-US" sz="1400" dirty="0" err="1" smtClean="0">
                <a:latin typeface="+mj-lt"/>
              </a:rPr>
              <a:t>tSe</a:t>
            </a:r>
            <a:r>
              <a:rPr lang="en-US" sz="1400" dirty="0" smtClean="0">
                <a:latin typeface="+mj-lt"/>
              </a:rPr>
              <a:t> t</a:t>
            </a:r>
          </a:p>
        </p:txBody>
      </p:sp>
      <p:sp>
        <p:nvSpPr>
          <p:cNvPr id="23" name="Left Arrow 22"/>
          <p:cNvSpPr/>
          <p:nvPr/>
        </p:nvSpPr>
        <p:spPr>
          <a:xfrm>
            <a:off x="2895600" y="2286000"/>
            <a:ext cx="1828800" cy="609600"/>
          </a:xfrm>
          <a:prstGeom prst="lef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latin typeface="+mj-lt"/>
              </a:rPr>
              <a:t>Java</a:t>
            </a:r>
          </a:p>
        </p:txBody>
      </p:sp>
      <p:sp>
        <p:nvSpPr>
          <p:cNvPr id="24" name="Circular Arrow 23"/>
          <p:cNvSpPr/>
          <p:nvPr/>
        </p:nvSpPr>
        <p:spPr>
          <a:xfrm rot="10800000">
            <a:off x="4495800" y="4724400"/>
            <a:ext cx="1600200" cy="1752600"/>
          </a:xfrm>
          <a:prstGeom prst="circular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smtClean="0">
              <a:latin typeface="+mj-lt"/>
            </a:endParaRPr>
          </a:p>
        </p:txBody>
      </p:sp>
      <p:sp>
        <p:nvSpPr>
          <p:cNvPr id="25" name="TextBox 24"/>
          <p:cNvSpPr txBox="1"/>
          <p:nvPr/>
        </p:nvSpPr>
        <p:spPr>
          <a:xfrm>
            <a:off x="5105400" y="6096000"/>
            <a:ext cx="762000" cy="307777"/>
          </a:xfrm>
          <a:prstGeom prst="rect">
            <a:avLst/>
          </a:prstGeom>
          <a:noFill/>
        </p:spPr>
        <p:txBody>
          <a:bodyPr wrap="square" rtlCol="0">
            <a:spAutoFit/>
          </a:bodyPr>
          <a:lstStyle/>
          <a:p>
            <a:r>
              <a:rPr lang="en-US" sz="1400" dirty="0" smtClean="0">
                <a:solidFill>
                  <a:schemeClr val="bg1"/>
                </a:solidFill>
                <a:latin typeface="+mj-lt"/>
              </a:rPr>
              <a:t>SQL</a:t>
            </a:r>
            <a:endParaRPr lang="en-US" sz="1400" dirty="0">
              <a:solidFill>
                <a:schemeClr val="bg1"/>
              </a:solidFill>
              <a:latin typeface="+mj-lt"/>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 name="Rounded Rectangle 15"/>
          <p:cNvSpPr/>
          <p:nvPr/>
        </p:nvSpPr>
        <p:spPr>
          <a:xfrm>
            <a:off x="508000" y="1079500"/>
            <a:ext cx="8242300" cy="23495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MedCafe Caching Architecture </a:t>
            </a:r>
            <a:endParaRPr lang="en-US" dirty="0"/>
          </a:p>
        </p:txBody>
      </p:sp>
      <p:sp>
        <p:nvSpPr>
          <p:cNvPr id="4" name="Rounded Rectangle 3"/>
          <p:cNvSpPr/>
          <p:nvPr/>
        </p:nvSpPr>
        <p:spPr>
          <a:xfrm>
            <a:off x="825500" y="15113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RetrievePatient.jsp</a:t>
            </a:r>
            <a:endParaRPr lang="en-US" dirty="0">
              <a:solidFill>
                <a:schemeClr val="tx1"/>
              </a:solidFill>
            </a:endParaRPr>
          </a:p>
        </p:txBody>
      </p:sp>
      <p:sp>
        <p:nvSpPr>
          <p:cNvPr id="6" name="Rounded Rectangle 5"/>
          <p:cNvSpPr/>
          <p:nvPr/>
        </p:nvSpPr>
        <p:spPr>
          <a:xfrm>
            <a:off x="3352800" y="28194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DataSouce.xml</a:t>
            </a:r>
            <a:endParaRPr lang="en-US" dirty="0" smtClean="0">
              <a:solidFill>
                <a:schemeClr val="tx1"/>
              </a:solidFill>
            </a:endParaRPr>
          </a:p>
          <a:p>
            <a:pPr algn="ctr"/>
            <a:r>
              <a:rPr lang="en-US" dirty="0" smtClean="0">
                <a:solidFill>
                  <a:schemeClr val="tx1"/>
                </a:solidFill>
              </a:rPr>
              <a:t>&lt;XML&gt;</a:t>
            </a:r>
            <a:endParaRPr lang="en-US" dirty="0">
              <a:solidFill>
                <a:schemeClr val="tx1"/>
              </a:solidFill>
            </a:endParaRPr>
          </a:p>
        </p:txBody>
      </p:sp>
      <p:sp>
        <p:nvSpPr>
          <p:cNvPr id="8" name="Rounded Rectangle 7"/>
          <p:cNvSpPr/>
          <p:nvPr/>
        </p:nvSpPr>
        <p:spPr>
          <a:xfrm>
            <a:off x="3390900" y="1549400"/>
            <a:ext cx="1790700" cy="6858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CachePatient.jsp</a:t>
            </a:r>
            <a:endParaRPr lang="en-US" dirty="0">
              <a:solidFill>
                <a:schemeClr val="tx1"/>
              </a:solidFill>
            </a:endParaRPr>
          </a:p>
        </p:txBody>
      </p:sp>
      <p:sp>
        <p:nvSpPr>
          <p:cNvPr id="11" name="Rounded Rectangle 10"/>
          <p:cNvSpPr/>
          <p:nvPr/>
        </p:nvSpPr>
        <p:spPr>
          <a:xfrm>
            <a:off x="6045200" y="15748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p:txBody>
      </p:sp>
      <p:sp>
        <p:nvSpPr>
          <p:cNvPr id="13" name="Right Arrow 12"/>
          <p:cNvSpPr/>
          <p:nvPr/>
        </p:nvSpPr>
        <p:spPr>
          <a:xfrm>
            <a:off x="2556506" y="17347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p:cNvSpPr/>
          <p:nvPr/>
        </p:nvSpPr>
        <p:spPr>
          <a:xfrm>
            <a:off x="5185406" y="1785571"/>
            <a:ext cx="978408" cy="288570"/>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207000" y="1498600"/>
            <a:ext cx="932880" cy="307777"/>
          </a:xfrm>
          <a:prstGeom prst="rect">
            <a:avLst/>
          </a:prstGeom>
          <a:noFill/>
        </p:spPr>
        <p:txBody>
          <a:bodyPr wrap="square" rtlCol="0">
            <a:spAutoFit/>
          </a:bodyPr>
          <a:lstStyle/>
          <a:p>
            <a:r>
              <a:rPr lang="en-US" dirty="0" smtClean="0"/>
              <a:t>JSON</a:t>
            </a:r>
            <a:endParaRPr lang="en-US" dirty="0"/>
          </a:p>
        </p:txBody>
      </p:sp>
      <p:sp>
        <p:nvSpPr>
          <p:cNvPr id="17" name="TextBox 16"/>
          <p:cNvSpPr txBox="1"/>
          <p:nvPr/>
        </p:nvSpPr>
        <p:spPr>
          <a:xfrm>
            <a:off x="2882900" y="1016000"/>
            <a:ext cx="1880718" cy="400110"/>
          </a:xfrm>
          <a:prstGeom prst="rect">
            <a:avLst/>
          </a:prstGeom>
          <a:noFill/>
        </p:spPr>
        <p:txBody>
          <a:bodyPr wrap="none" rtlCol="0">
            <a:spAutoFit/>
          </a:bodyPr>
          <a:lstStyle/>
          <a:p>
            <a:r>
              <a:rPr lang="en-US" sz="2000" b="1" dirty="0" smtClean="0"/>
              <a:t>MedCafe Data</a:t>
            </a:r>
            <a:endParaRPr lang="en-US" sz="2000" b="1" dirty="0"/>
          </a:p>
        </p:txBody>
      </p:sp>
      <p:sp>
        <p:nvSpPr>
          <p:cNvPr id="18" name="Rounded Rectangle 17"/>
          <p:cNvSpPr/>
          <p:nvPr/>
        </p:nvSpPr>
        <p:spPr>
          <a:xfrm>
            <a:off x="520700" y="3644900"/>
            <a:ext cx="8178800" cy="2387600"/>
          </a:xfrm>
          <a:prstGeom prst="roundRect">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ounded Rectangle 19"/>
          <p:cNvSpPr/>
          <p:nvPr/>
        </p:nvSpPr>
        <p:spPr>
          <a:xfrm>
            <a:off x="977900" y="5257800"/>
            <a:ext cx="1790700" cy="558800"/>
          </a:xfrm>
          <a:prstGeom prst="roundRect">
            <a:avLst/>
          </a:prstGeom>
          <a:gradFill flip="none" rotWithShape="1">
            <a:gsLst>
              <a:gs pos="0">
                <a:srgbClr val="8FB4FF"/>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Velocity to JS Template</a:t>
            </a:r>
            <a:endParaRPr lang="en-US" dirty="0">
              <a:solidFill>
                <a:schemeClr val="tx1"/>
              </a:solidFill>
            </a:endParaRPr>
          </a:p>
        </p:txBody>
      </p:sp>
      <p:sp>
        <p:nvSpPr>
          <p:cNvPr id="22" name="Rounded Rectangle 21"/>
          <p:cNvSpPr/>
          <p:nvPr/>
        </p:nvSpPr>
        <p:spPr>
          <a:xfrm>
            <a:off x="3962400" y="5410200"/>
            <a:ext cx="2108200" cy="3810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WidgetList</a:t>
            </a:r>
            <a:r>
              <a:rPr lang="en-US" dirty="0" smtClean="0">
                <a:solidFill>
                  <a:schemeClr val="tx1"/>
                </a:solidFill>
              </a:rPr>
              <a:t> &lt;XML&gt;</a:t>
            </a:r>
            <a:endParaRPr lang="en-US" dirty="0">
              <a:solidFill>
                <a:schemeClr val="tx1"/>
              </a:solidFill>
            </a:endParaRPr>
          </a:p>
        </p:txBody>
      </p:sp>
      <p:sp>
        <p:nvSpPr>
          <p:cNvPr id="24" name="Rounded Rectangle 23"/>
          <p:cNvSpPr/>
          <p:nvPr/>
        </p:nvSpPr>
        <p:spPr>
          <a:xfrm>
            <a:off x="1003300" y="4229100"/>
            <a:ext cx="17907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PatientCache</a:t>
            </a:r>
            <a:r>
              <a:rPr lang="en-US" dirty="0" smtClean="0"/>
              <a:t> Java Object</a:t>
            </a:r>
          </a:p>
          <a:p>
            <a:pPr algn="ctr"/>
            <a:r>
              <a:rPr lang="en-US" dirty="0" smtClean="0"/>
              <a:t>JSON Data</a:t>
            </a:r>
            <a:endParaRPr lang="en-US" dirty="0"/>
          </a:p>
        </p:txBody>
      </p:sp>
      <p:sp>
        <p:nvSpPr>
          <p:cNvPr id="28" name="TextBox 27"/>
          <p:cNvSpPr txBox="1"/>
          <p:nvPr/>
        </p:nvSpPr>
        <p:spPr>
          <a:xfrm>
            <a:off x="2895600" y="3581400"/>
            <a:ext cx="2249334" cy="400110"/>
          </a:xfrm>
          <a:prstGeom prst="rect">
            <a:avLst/>
          </a:prstGeom>
          <a:noFill/>
        </p:spPr>
        <p:txBody>
          <a:bodyPr wrap="none" rtlCol="0">
            <a:spAutoFit/>
          </a:bodyPr>
          <a:lstStyle/>
          <a:p>
            <a:r>
              <a:rPr lang="en-US" sz="2000" b="1" dirty="0" smtClean="0"/>
              <a:t>MedCafe Display</a:t>
            </a:r>
            <a:endParaRPr lang="en-US" sz="2000" b="1" dirty="0"/>
          </a:p>
        </p:txBody>
      </p:sp>
      <p:sp>
        <p:nvSpPr>
          <p:cNvPr id="36" name="Rounded Rectangle 35"/>
          <p:cNvSpPr/>
          <p:nvPr/>
        </p:nvSpPr>
        <p:spPr>
          <a:xfrm>
            <a:off x="3251200" y="3987800"/>
            <a:ext cx="4203700" cy="12065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Right Arrow 20"/>
          <p:cNvSpPr/>
          <p:nvPr/>
        </p:nvSpPr>
        <p:spPr>
          <a:xfrm rot="16200000">
            <a:off x="1682091" y="4907888"/>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rot="16200000">
            <a:off x="3930650" y="2381251"/>
            <a:ext cx="584203" cy="24129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02000" y="2362200"/>
            <a:ext cx="1830825" cy="307777"/>
          </a:xfrm>
          <a:prstGeom prst="rect">
            <a:avLst/>
          </a:prstGeom>
          <a:solidFill>
            <a:schemeClr val="tx2">
              <a:lumMod val="20000"/>
              <a:lumOff val="80000"/>
              <a:alpha val="74000"/>
            </a:schemeClr>
          </a:solidFill>
        </p:spPr>
        <p:txBody>
          <a:bodyPr wrap="none" rtlCol="0">
            <a:spAutoFit/>
          </a:bodyPr>
          <a:lstStyle/>
          <a:p>
            <a:r>
              <a:rPr lang="en-US" dirty="0" smtClean="0"/>
              <a:t>List of RESTful </a:t>
            </a:r>
            <a:r>
              <a:rPr lang="en-US" dirty="0" err="1" smtClean="0"/>
              <a:t>URIs</a:t>
            </a:r>
            <a:endParaRPr lang="en-US" dirty="0"/>
          </a:p>
        </p:txBody>
      </p:sp>
      <p:sp>
        <p:nvSpPr>
          <p:cNvPr id="31" name="Rounded Rectangle 30"/>
          <p:cNvSpPr/>
          <p:nvPr/>
        </p:nvSpPr>
        <p:spPr>
          <a:xfrm>
            <a:off x="4432300" y="4318000"/>
            <a:ext cx="12192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Widget Wrapper </a:t>
            </a:r>
          </a:p>
          <a:p>
            <a:pPr algn="ctr"/>
            <a:r>
              <a:rPr lang="en-US" dirty="0" smtClean="0">
                <a:solidFill>
                  <a:schemeClr val="tx1"/>
                </a:solidFill>
              </a:rPr>
              <a:t>(</a:t>
            </a:r>
            <a:r>
              <a:rPr lang="en-US" dirty="0" err="1" smtClean="0">
                <a:solidFill>
                  <a:schemeClr val="tx1"/>
                </a:solidFill>
              </a:rPr>
              <a:t>innettus.js</a:t>
            </a:r>
            <a:r>
              <a:rPr lang="en-US" dirty="0" smtClean="0">
                <a:solidFill>
                  <a:schemeClr val="tx1"/>
                </a:solidFill>
              </a:rPr>
              <a:t>)</a:t>
            </a:r>
            <a:endParaRPr lang="en-US" dirty="0">
              <a:solidFill>
                <a:schemeClr val="tx1"/>
              </a:solidFill>
            </a:endParaRPr>
          </a:p>
        </p:txBody>
      </p:sp>
      <p:sp>
        <p:nvSpPr>
          <p:cNvPr id="32" name="Rounded Rectangle 31"/>
          <p:cNvSpPr/>
          <p:nvPr/>
        </p:nvSpPr>
        <p:spPr>
          <a:xfrm>
            <a:off x="5867400" y="4330700"/>
            <a:ext cx="1320800" cy="6604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Javascript</a:t>
            </a:r>
            <a:r>
              <a:rPr lang="en-US" dirty="0" smtClean="0">
                <a:solidFill>
                  <a:schemeClr val="tx1"/>
                </a:solidFill>
              </a:rPr>
              <a:t> for</a:t>
            </a:r>
          </a:p>
          <a:p>
            <a:pPr algn="ctr"/>
            <a:r>
              <a:rPr lang="en-US" dirty="0" smtClean="0">
                <a:solidFill>
                  <a:schemeClr val="tx1"/>
                </a:solidFill>
              </a:rPr>
              <a:t>Component </a:t>
            </a:r>
            <a:endParaRPr lang="en-US" dirty="0">
              <a:solidFill>
                <a:schemeClr val="tx1"/>
              </a:solidFill>
            </a:endParaRPr>
          </a:p>
        </p:txBody>
      </p:sp>
      <p:sp>
        <p:nvSpPr>
          <p:cNvPr id="33" name="Right Arrow 32"/>
          <p:cNvSpPr/>
          <p:nvPr/>
        </p:nvSpPr>
        <p:spPr>
          <a:xfrm rot="16200000">
            <a:off x="4793593" y="5072990"/>
            <a:ext cx="413549" cy="260874"/>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3390900" y="4305300"/>
            <a:ext cx="863600" cy="673100"/>
          </a:xfrm>
          <a:prstGeom prst="roundRect">
            <a:avLst/>
          </a:prstGeom>
          <a:gradFill flip="none" rotWithShape="1">
            <a:gsLst>
              <a:gs pos="0">
                <a:schemeClr val="tx2">
                  <a:lumMod val="40000"/>
                  <a:lumOff val="60000"/>
                </a:schemeClr>
              </a:gs>
              <a:gs pos="100000">
                <a:srgbClr val="FFFFFF"/>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HTML</a:t>
            </a:r>
            <a:endParaRPr lang="en-US" dirty="0">
              <a:solidFill>
                <a:schemeClr val="tx1"/>
              </a:solidFill>
            </a:endParaRPr>
          </a:p>
        </p:txBody>
      </p:sp>
      <p:sp>
        <p:nvSpPr>
          <p:cNvPr id="34" name="Plus 33"/>
          <p:cNvSpPr/>
          <p:nvPr/>
        </p:nvSpPr>
        <p:spPr>
          <a:xfrm>
            <a:off x="4191000" y="44704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Plus 34"/>
          <p:cNvSpPr/>
          <p:nvPr/>
        </p:nvSpPr>
        <p:spPr>
          <a:xfrm>
            <a:off x="5588000" y="4483100"/>
            <a:ext cx="317500" cy="406400"/>
          </a:xfrm>
          <a:prstGeom prst="mathPlus">
            <a:avLst/>
          </a:prstGeom>
          <a:gradFill flip="none" rotWithShape="1">
            <a:gsLst>
              <a:gs pos="0">
                <a:schemeClr val="tx2">
                  <a:lumMod val="60000"/>
                  <a:lumOff val="40000"/>
                </a:schemeClr>
              </a:gs>
              <a:gs pos="100000">
                <a:schemeClr val="tx2">
                  <a:lumMod val="20000"/>
                  <a:lumOff val="80000"/>
                </a:schemeClr>
              </a:gs>
            </a:gsLst>
            <a:lin ang="0" scaled="1"/>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p:cNvSpPr/>
          <p:nvPr/>
        </p:nvSpPr>
        <p:spPr>
          <a:xfrm>
            <a:off x="2785106" y="4477971"/>
            <a:ext cx="580394" cy="259129"/>
          </a:xfrm>
          <a:prstGeom prst="rightArrow">
            <a:avLst/>
          </a:prstGeom>
          <a:solidFill>
            <a:schemeClr val="tx2">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4432300" y="4013200"/>
            <a:ext cx="1891225" cy="307777"/>
          </a:xfrm>
          <a:prstGeom prst="rect">
            <a:avLst/>
          </a:prstGeom>
          <a:noFill/>
        </p:spPr>
        <p:txBody>
          <a:bodyPr wrap="none" rtlCol="0">
            <a:spAutoFit/>
          </a:bodyPr>
          <a:lstStyle/>
          <a:p>
            <a:r>
              <a:rPr lang="en-US" dirty="0" smtClean="0"/>
              <a:t>MedCafe Component</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Additional Components</a:t>
            </a:r>
            <a:endParaRPr lang="en-US" dirty="0"/>
          </a:p>
        </p:txBody>
      </p:sp>
      <p:sp>
        <p:nvSpPr>
          <p:cNvPr id="3" name="Content Placeholder 2"/>
          <p:cNvSpPr>
            <a:spLocks noGrp="1"/>
          </p:cNvSpPr>
          <p:nvPr>
            <p:ph idx="1"/>
          </p:nvPr>
        </p:nvSpPr>
        <p:spPr>
          <a:xfrm>
            <a:off x="512271" y="1390768"/>
            <a:ext cx="8128000" cy="4808538"/>
          </a:xfrm>
        </p:spPr>
        <p:txBody>
          <a:bodyPr/>
          <a:lstStyle/>
          <a:p>
            <a:r>
              <a:rPr lang="en-US" dirty="0" smtClean="0"/>
              <a:t>Speech to Text </a:t>
            </a:r>
          </a:p>
          <a:p>
            <a:pPr lvl="1"/>
            <a:r>
              <a:rPr lang="en-US" dirty="0" smtClean="0"/>
              <a:t>Transcribe doctors dictation notes</a:t>
            </a:r>
          </a:p>
          <a:p>
            <a:r>
              <a:rPr lang="en-US" dirty="0" smtClean="0"/>
              <a:t>Alerts  </a:t>
            </a:r>
          </a:p>
          <a:p>
            <a:pPr lvl="1"/>
            <a:r>
              <a:rPr lang="en-US" dirty="0" smtClean="0"/>
              <a:t>Alert other clinicians through system, rather than email</a:t>
            </a:r>
          </a:p>
          <a:p>
            <a:r>
              <a:rPr lang="en-US" dirty="0" smtClean="0"/>
              <a:t>Email, paper to patient automatically through system</a:t>
            </a:r>
          </a:p>
          <a:p>
            <a:r>
              <a:rPr lang="en-US" dirty="0" smtClean="0"/>
              <a:t>Automatically call patient, leave text message</a:t>
            </a:r>
          </a:p>
          <a:p>
            <a:r>
              <a:rPr lang="en-US" dirty="0" smtClean="0"/>
              <a:t>Note </a:t>
            </a:r>
            <a:r>
              <a:rPr lang="en-US" dirty="0" err="1" smtClean="0"/>
              <a:t>plugin</a:t>
            </a:r>
            <a:r>
              <a:rPr lang="en-US" dirty="0" smtClean="0"/>
              <a:t> </a:t>
            </a:r>
          </a:p>
          <a:p>
            <a:pPr lvl="1"/>
            <a:r>
              <a:rPr lang="en-US" dirty="0" smtClean="0"/>
              <a:t>allow for cutting and pasting from other components</a:t>
            </a:r>
          </a:p>
          <a:p>
            <a:pPr>
              <a:buNone/>
            </a:pP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	</a:t>
            </a:r>
            <a:endParaRPr lang="en-US" dirty="0"/>
          </a:p>
        </p:txBody>
      </p:sp>
      <p:sp>
        <p:nvSpPr>
          <p:cNvPr id="3" name="Content Placeholder 2"/>
          <p:cNvSpPr>
            <a:spLocks noGrp="1"/>
          </p:cNvSpPr>
          <p:nvPr>
            <p:ph idx="1"/>
          </p:nvPr>
        </p:nvSpPr>
        <p:spPr>
          <a:xfrm>
            <a:off x="469900" y="1104900"/>
            <a:ext cx="8128000" cy="4808538"/>
          </a:xfrm>
        </p:spPr>
        <p:txBody>
          <a:bodyPr/>
          <a:lstStyle/>
          <a:p>
            <a:pPr>
              <a:spcAft>
                <a:spcPts val="600"/>
              </a:spcAft>
            </a:pPr>
            <a:r>
              <a:rPr lang="en-US" dirty="0" smtClean="0"/>
              <a:t>Meeting with Christian Donohue April 30</a:t>
            </a:r>
            <a:r>
              <a:rPr lang="en-US" baseline="30000" dirty="0" smtClean="0"/>
              <a:t>th</a:t>
            </a:r>
            <a:r>
              <a:rPr lang="en-US" dirty="0" smtClean="0"/>
              <a:t>.</a:t>
            </a:r>
          </a:p>
          <a:p>
            <a:pPr lvl="1">
              <a:spcAft>
                <a:spcPts val="600"/>
              </a:spcAft>
            </a:pPr>
            <a:r>
              <a:rPr lang="en-US" dirty="0" smtClean="0"/>
              <a:t>Continue working meetings with him</a:t>
            </a:r>
          </a:p>
          <a:p>
            <a:pPr lvl="1">
              <a:spcAft>
                <a:spcPts val="600"/>
              </a:spcAft>
            </a:pPr>
            <a:r>
              <a:rPr lang="en-US" dirty="0" smtClean="0"/>
              <a:t>Feedback at http://</a:t>
            </a:r>
            <a:r>
              <a:rPr lang="en-US" dirty="0" err="1" smtClean="0"/>
              <a:t>mitrepedia.mitre.org/index.php/MedCafe</a:t>
            </a:r>
            <a:endParaRPr lang="en-US" dirty="0" smtClean="0"/>
          </a:p>
          <a:p>
            <a:pPr>
              <a:spcAft>
                <a:spcPts val="600"/>
              </a:spcAft>
            </a:pPr>
            <a:r>
              <a:rPr lang="en-US" dirty="0" smtClean="0"/>
              <a:t>LAIKA (Andy </a:t>
            </a:r>
            <a:r>
              <a:rPr lang="en-US" dirty="0" err="1" smtClean="0"/>
              <a:t>Gregorowicz</a:t>
            </a:r>
            <a:r>
              <a:rPr lang="en-US" dirty="0" smtClean="0"/>
              <a:t>, existing work)</a:t>
            </a:r>
          </a:p>
          <a:p>
            <a:pPr lvl="1">
              <a:spcAft>
                <a:spcPts val="600"/>
              </a:spcAft>
            </a:pPr>
            <a:r>
              <a:rPr lang="en-US" dirty="0" smtClean="0"/>
              <a:t>Provide data, hData</a:t>
            </a:r>
          </a:p>
          <a:p>
            <a:pPr>
              <a:spcAft>
                <a:spcPts val="600"/>
              </a:spcAft>
            </a:pPr>
            <a:r>
              <a:rPr lang="en-US" dirty="0" smtClean="0"/>
              <a:t>Automating Fact Extraction from Medical Records, (Cheryl Clark, proposed MSR)</a:t>
            </a:r>
          </a:p>
          <a:p>
            <a:pPr lvl="1">
              <a:spcAft>
                <a:spcPts val="600"/>
              </a:spcAft>
            </a:pPr>
            <a:r>
              <a:rPr lang="en-US" dirty="0" smtClean="0"/>
              <a:t>Medical fact extraction to enhance “outside record” categorization</a:t>
            </a:r>
          </a:p>
          <a:p>
            <a:pPr>
              <a:spcAft>
                <a:spcPts val="600"/>
              </a:spcAft>
            </a:pPr>
            <a:r>
              <a:rPr lang="en-US" dirty="0" smtClean="0"/>
              <a:t>Security: Enforceable Specification of Policy (Peter </a:t>
            </a:r>
            <a:r>
              <a:rPr lang="en-US" dirty="0" err="1" smtClean="0"/>
              <a:t>Mork</a:t>
            </a:r>
            <a:r>
              <a:rPr lang="en-US" dirty="0" smtClean="0"/>
              <a:t>)</a:t>
            </a:r>
          </a:p>
          <a:p>
            <a:pPr lvl="1">
              <a:spcAft>
                <a:spcPts val="600"/>
              </a:spcAft>
            </a:pPr>
            <a:r>
              <a:rPr lang="en-US" dirty="0" smtClean="0"/>
              <a:t>Using </a:t>
            </a:r>
            <a:r>
              <a:rPr lang="en-US" dirty="0" err="1" smtClean="0"/>
              <a:t>OpenVista</a:t>
            </a:r>
            <a:r>
              <a:rPr lang="en-US" dirty="0" smtClean="0"/>
              <a:t> instance</a:t>
            </a:r>
          </a:p>
          <a:p>
            <a:pPr>
              <a:spcAft>
                <a:spcPts val="600"/>
              </a:spcAft>
            </a:pPr>
            <a:r>
              <a:rPr lang="en-US" dirty="0" smtClean="0"/>
              <a:t>Multimodal Medical Data Capture and Representation (</a:t>
            </a:r>
            <a:r>
              <a:rPr lang="en-US" dirty="0" err="1" smtClean="0"/>
              <a:t>Qian</a:t>
            </a:r>
            <a:r>
              <a:rPr lang="en-US" dirty="0" smtClean="0"/>
              <a:t> </a:t>
            </a:r>
            <a:r>
              <a:rPr lang="en-US" dirty="0" err="1" smtClean="0"/>
              <a:t>Hu</a:t>
            </a:r>
            <a:r>
              <a:rPr lang="en-US" dirty="0" smtClean="0"/>
              <a:t>, existing MSR)</a:t>
            </a:r>
          </a:p>
          <a:p>
            <a:pPr lvl="1">
              <a:spcAft>
                <a:spcPts val="600"/>
              </a:spcAft>
            </a:pPr>
            <a:r>
              <a:rPr lang="en-US" dirty="0" smtClean="0"/>
              <a:t>Speech to text capability</a:t>
            </a:r>
          </a:p>
          <a:p>
            <a:pPr>
              <a:buNone/>
            </a:pP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Technical Objectives</a:t>
            </a:r>
            <a:endParaRPr lang="en-US" dirty="0"/>
          </a:p>
        </p:txBody>
      </p:sp>
      <p:sp>
        <p:nvSpPr>
          <p:cNvPr id="3" name="Content Placeholder 2"/>
          <p:cNvSpPr>
            <a:spLocks noGrp="1"/>
          </p:cNvSpPr>
          <p:nvPr>
            <p:ph idx="1"/>
          </p:nvPr>
        </p:nvSpPr>
        <p:spPr>
          <a:xfrm>
            <a:off x="461976" y="947172"/>
            <a:ext cx="8148623" cy="4031228"/>
          </a:xfrm>
        </p:spPr>
        <p:txBody>
          <a:bodyPr/>
          <a:lstStyle/>
          <a:p>
            <a:r>
              <a:rPr lang="en-US" dirty="0" smtClean="0"/>
              <a:t>Develop an Open Source framework with:</a:t>
            </a:r>
          </a:p>
          <a:p>
            <a:pPr lvl="1"/>
            <a:r>
              <a:rPr lang="en-US" dirty="0" smtClean="0"/>
              <a:t>Composable Architecture</a:t>
            </a:r>
          </a:p>
          <a:p>
            <a:pPr lvl="1"/>
            <a:r>
              <a:rPr lang="en-US" dirty="0" smtClean="0"/>
              <a:t>Substitutable Components</a:t>
            </a:r>
          </a:p>
          <a:p>
            <a:r>
              <a:rPr lang="en-US" dirty="0" smtClean="0"/>
              <a:t>Build a completely composable, easy to use patient record interface</a:t>
            </a:r>
          </a:p>
          <a:p>
            <a:r>
              <a:rPr lang="en-US" dirty="0" smtClean="0"/>
              <a:t>Develop new ways for clinicians to interact with patient records</a:t>
            </a:r>
          </a:p>
          <a:p>
            <a:r>
              <a:rPr lang="en-US" dirty="0" smtClean="0"/>
              <a:t>Design for flexibility, adaptability and evolution of the system</a:t>
            </a:r>
          </a:p>
          <a:p>
            <a:r>
              <a:rPr lang="en-US" dirty="0" smtClean="0"/>
              <a:t>Provide relief from ‘pain points’ in common physician workflow</a:t>
            </a:r>
          </a:p>
          <a:p>
            <a:r>
              <a:rPr lang="en-US" dirty="0" smtClean="0"/>
              <a:t>Provide an open framework</a:t>
            </a:r>
          </a:p>
          <a:p>
            <a:pPr lvl="1"/>
            <a:r>
              <a:rPr lang="en-US" dirty="0" smtClean="0"/>
              <a:t>  To allow users to build and add any desired capability</a:t>
            </a:r>
          </a:p>
        </p:txBody>
      </p:sp>
      <p:sp>
        <p:nvSpPr>
          <p:cNvPr id="6" name="Rounded Rectangle 5"/>
          <p:cNvSpPr/>
          <p:nvPr/>
        </p:nvSpPr>
        <p:spPr bwMode="auto">
          <a:xfrm>
            <a:off x="120975" y="5491080"/>
            <a:ext cx="8902700" cy="711200"/>
          </a:xfrm>
          <a:prstGeom prst="roundRect">
            <a:avLst/>
          </a:prstGeom>
          <a:solidFill>
            <a:srgbClr val="B0FF6B"/>
          </a:solidFill>
          <a:ln w="12700" cap="flat" cmpd="sng" algn="ctr">
            <a:solidFill>
              <a:srgbClr val="0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r>
              <a:rPr lang="en-US" sz="1800" b="1" dirty="0" smtClean="0">
                <a:latin typeface="Comic Sans MS" pitchFamily="66" charset="0"/>
              </a:rPr>
              <a:t>To provide more efficient ways for physicians to interact with patient records</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Background</a:t>
            </a:r>
            <a:endParaRPr lang="en-US" dirty="0"/>
          </a:p>
        </p:txBody>
      </p:sp>
      <p:sp>
        <p:nvSpPr>
          <p:cNvPr id="3" name="Content Placeholder 2"/>
          <p:cNvSpPr>
            <a:spLocks noGrp="1"/>
          </p:cNvSpPr>
          <p:nvPr>
            <p:ph idx="1"/>
          </p:nvPr>
        </p:nvSpPr>
        <p:spPr>
          <a:xfrm>
            <a:off x="538177" y="1782197"/>
            <a:ext cx="8128000" cy="1817838"/>
          </a:xfrm>
        </p:spPr>
        <p:txBody>
          <a:bodyPr/>
          <a:lstStyle/>
          <a:p>
            <a:r>
              <a:rPr lang="en-US" dirty="0" smtClean="0">
                <a:solidFill>
                  <a:srgbClr val="000000"/>
                </a:solidFill>
              </a:rPr>
              <a:t>Work closely with SME</a:t>
            </a:r>
          </a:p>
          <a:p>
            <a:pPr lvl="1"/>
            <a:r>
              <a:rPr lang="en-US" dirty="0" smtClean="0">
                <a:solidFill>
                  <a:srgbClr val="000000"/>
                </a:solidFill>
              </a:rPr>
              <a:t>Christian Donohue, M.D. (</a:t>
            </a:r>
            <a:r>
              <a:rPr lang="en-US" dirty="0" smtClean="0"/>
              <a:t>Durham Medical Center, NC)</a:t>
            </a:r>
            <a:endParaRPr lang="en-US" dirty="0" smtClean="0">
              <a:solidFill>
                <a:srgbClr val="000000"/>
              </a:solidFill>
            </a:endParaRPr>
          </a:p>
          <a:p>
            <a:pPr lvl="2"/>
            <a:r>
              <a:rPr lang="en-US" dirty="0" smtClean="0">
                <a:solidFill>
                  <a:srgbClr val="000000"/>
                </a:solidFill>
              </a:rPr>
              <a:t>National Primary Care Redesign Workgroup </a:t>
            </a:r>
          </a:p>
          <a:p>
            <a:pPr lvl="2"/>
            <a:r>
              <a:rPr lang="en-US" dirty="0" smtClean="0">
                <a:solidFill>
                  <a:srgbClr val="000000"/>
                </a:solidFill>
              </a:rPr>
              <a:t>Durham VA Systems Redesign Steering Committee </a:t>
            </a:r>
          </a:p>
          <a:p>
            <a:pPr lvl="2"/>
            <a:r>
              <a:rPr lang="en-US" dirty="0" smtClean="0">
                <a:solidFill>
                  <a:srgbClr val="000000"/>
                </a:solidFill>
              </a:rPr>
              <a:t>Durham VA Primary Care Redesign Committee </a:t>
            </a:r>
          </a:p>
          <a:p>
            <a:endParaRPr lang="en-US" dirty="0">
              <a:solidFill>
                <a:schemeClr val="bg2"/>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Components</a:t>
            </a:r>
            <a:endParaRPr lang="en-US" dirty="0"/>
          </a:p>
        </p:txBody>
      </p:sp>
      <p:pic>
        <p:nvPicPr>
          <p:cNvPr id="4" name="Content Placeholder 3" descr="components.png"/>
          <p:cNvPicPr>
            <a:picLocks noGrp="1" noChangeAspect="1"/>
          </p:cNvPicPr>
          <p:nvPr>
            <p:ph idx="1"/>
          </p:nvPr>
        </p:nvPicPr>
        <p:blipFill>
          <a:blip r:embed="rId2" cstate="print"/>
          <a:srcRect l="-29135" r="-29135"/>
          <a:stretch>
            <a:fillRect/>
          </a:stretch>
        </p:blip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Future Plans	</a:t>
            </a:r>
            <a:endParaRPr lang="en-US" dirty="0"/>
          </a:p>
        </p:txBody>
      </p:sp>
      <p:sp>
        <p:nvSpPr>
          <p:cNvPr id="3" name="Content Placeholder 2"/>
          <p:cNvSpPr>
            <a:spLocks noGrp="1"/>
          </p:cNvSpPr>
          <p:nvPr>
            <p:ph idx="1"/>
          </p:nvPr>
        </p:nvSpPr>
        <p:spPr/>
        <p:txBody>
          <a:bodyPr/>
          <a:lstStyle/>
          <a:p>
            <a:r>
              <a:rPr lang="en-US" dirty="0" smtClean="0"/>
              <a:t>Open sourcing of Code</a:t>
            </a:r>
          </a:p>
          <a:p>
            <a:r>
              <a:rPr lang="en-US" dirty="0" smtClean="0"/>
              <a:t>Web presence</a:t>
            </a:r>
          </a:p>
          <a:p>
            <a:pPr lvl="1"/>
            <a:r>
              <a:rPr lang="en-US" dirty="0" smtClean="0"/>
              <a:t>External medCafe server</a:t>
            </a:r>
          </a:p>
          <a:p>
            <a:r>
              <a:rPr lang="en-US" dirty="0" smtClean="0"/>
              <a:t>Industry Reach out</a:t>
            </a:r>
          </a:p>
          <a:p>
            <a:r>
              <a:rPr lang="en-US" dirty="0" smtClean="0"/>
              <a:t>White paper</a:t>
            </a:r>
          </a:p>
          <a:p>
            <a:r>
              <a:rPr lang="en-US" dirty="0" smtClean="0"/>
              <a:t>Conference presentation</a:t>
            </a:r>
          </a:p>
          <a:p>
            <a:r>
              <a:rPr lang="en-US" dirty="0" smtClean="0"/>
              <a:t>Document architecture</a:t>
            </a:r>
          </a:p>
          <a:p>
            <a:pPr lvl="1"/>
            <a:r>
              <a:rPr lang="en-US" dirty="0" smtClean="0"/>
              <a:t>“</a:t>
            </a:r>
            <a:r>
              <a:rPr lang="en-US" dirty="0" err="1" smtClean="0"/>
              <a:t>Plugin</a:t>
            </a:r>
            <a:r>
              <a:rPr lang="en-US" dirty="0" smtClean="0"/>
              <a:t> Guide”</a:t>
            </a:r>
          </a:p>
          <a:p>
            <a:pPr lvl="1">
              <a:buNone/>
            </a:pPr>
            <a:endParaRPr 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SME Wish List for Functionality			</a:t>
            </a:r>
            <a:endParaRPr lang="en-US" dirty="0"/>
          </a:p>
        </p:txBody>
      </p:sp>
      <p:sp>
        <p:nvSpPr>
          <p:cNvPr id="3" name="Content Placeholder 2"/>
          <p:cNvSpPr>
            <a:spLocks noGrp="1"/>
          </p:cNvSpPr>
          <p:nvPr>
            <p:ph idx="1"/>
          </p:nvPr>
        </p:nvSpPr>
        <p:spPr>
          <a:xfrm>
            <a:off x="406400" y="876300"/>
            <a:ext cx="8128000" cy="4808538"/>
          </a:xfrm>
        </p:spPr>
        <p:txBody>
          <a:bodyPr/>
          <a:lstStyle/>
          <a:p>
            <a:pPr>
              <a:spcAft>
                <a:spcPts val="200"/>
              </a:spcAft>
            </a:pPr>
            <a:r>
              <a:rPr lang="en-US" dirty="0" smtClean="0"/>
              <a:t>New Ways to Visualize Data</a:t>
            </a:r>
          </a:p>
          <a:p>
            <a:pPr lvl="2">
              <a:spcAft>
                <a:spcPts val="200"/>
              </a:spcAft>
            </a:pPr>
            <a:r>
              <a:rPr lang="en-US" dirty="0" err="1" smtClean="0"/>
              <a:t>Coverflow</a:t>
            </a:r>
            <a:r>
              <a:rPr lang="en-US" dirty="0" smtClean="0"/>
              <a:t> for images</a:t>
            </a:r>
          </a:p>
          <a:p>
            <a:pPr lvl="2">
              <a:spcAft>
                <a:spcPts val="200"/>
              </a:spcAft>
            </a:pPr>
            <a:r>
              <a:rPr lang="en-US" dirty="0" smtClean="0"/>
              <a:t>Timeline showing all appointments, visits, dates of medications, hospitalizations</a:t>
            </a:r>
          </a:p>
          <a:p>
            <a:pPr>
              <a:spcAft>
                <a:spcPts val="200"/>
              </a:spcAft>
            </a:pPr>
            <a:r>
              <a:rPr lang="en-US" dirty="0" smtClean="0"/>
              <a:t>Image functionality</a:t>
            </a:r>
          </a:p>
          <a:p>
            <a:pPr lvl="2">
              <a:spcAft>
                <a:spcPts val="200"/>
              </a:spcAft>
            </a:pPr>
            <a:r>
              <a:rPr lang="en-US" dirty="0" smtClean="0"/>
              <a:t>Categorize and filter, Annotations, and share annotations , Highlight action, Tag documents with keywords and share tags</a:t>
            </a:r>
          </a:p>
          <a:p>
            <a:pPr>
              <a:spcAft>
                <a:spcPts val="200"/>
              </a:spcAft>
            </a:pPr>
            <a:r>
              <a:rPr lang="en-US" dirty="0" smtClean="0"/>
              <a:t>Patient Coversheet</a:t>
            </a:r>
          </a:p>
          <a:p>
            <a:pPr lvl="2">
              <a:spcAft>
                <a:spcPts val="200"/>
              </a:spcAft>
            </a:pPr>
            <a:r>
              <a:rPr lang="en-US" dirty="0" smtClean="0"/>
              <a:t>Vital signs, Medications List, Allergies, Alerts,  Past Medical History. Personal and Family (prioritized), Social History, Patient Photo, Future Appointments</a:t>
            </a:r>
          </a:p>
          <a:p>
            <a:pPr>
              <a:spcAft>
                <a:spcPts val="200"/>
              </a:spcAft>
            </a:pPr>
            <a:r>
              <a:rPr lang="en-US" dirty="0" smtClean="0"/>
              <a:t>New Modalities</a:t>
            </a:r>
          </a:p>
          <a:p>
            <a:pPr lvl="2">
              <a:spcAft>
                <a:spcPts val="200"/>
              </a:spcAft>
            </a:pPr>
            <a:r>
              <a:rPr lang="en-US" dirty="0" smtClean="0"/>
              <a:t>Video, Sound (Electronic Stethoscope), Voice Recognition with transcription</a:t>
            </a:r>
          </a:p>
          <a:p>
            <a:pPr>
              <a:spcAft>
                <a:spcPts val="200"/>
              </a:spcAft>
            </a:pPr>
            <a:r>
              <a:rPr lang="en-US" dirty="0" smtClean="0"/>
              <a:t>Integration of categorized </a:t>
            </a:r>
            <a:r>
              <a:rPr lang="en-US" dirty="0" err="1" smtClean="0"/>
              <a:t>pdfs</a:t>
            </a:r>
            <a:endParaRPr lang="en-US" dirty="0" smtClean="0"/>
          </a:p>
          <a:p>
            <a:pPr marL="292100" lvl="1" indent="-292100">
              <a:lnSpc>
                <a:spcPts val="2600"/>
              </a:lnSpc>
              <a:spcAft>
                <a:spcPts val="200"/>
              </a:spcAft>
              <a:buSzPct val="120000"/>
              <a:buFont typeface="Wingdings" pitchFamily="2" charset="2"/>
              <a:buChar char="§"/>
            </a:pPr>
            <a:r>
              <a:rPr lang="en-US" dirty="0" smtClean="0"/>
              <a:t>And ability to add new data / tools as they become available </a:t>
            </a:r>
            <a:r>
              <a:rPr lang="en-US" dirty="0" smtClean="0">
                <a:hlinkClick r:id="rId2" action="ppaction://hlinksldjump"/>
              </a:rPr>
              <a:t>Back</a:t>
            </a:r>
            <a:endParaRPr lang="en-US" dirty="0" smtClean="0"/>
          </a:p>
          <a:p>
            <a:pPr>
              <a:spcAft>
                <a:spcPts val="200"/>
              </a:spcAft>
            </a:pPr>
            <a:endParaRPr lang="en-US" dirty="0" smtClean="0"/>
          </a:p>
          <a:p>
            <a:pPr>
              <a:spcAft>
                <a:spcPts val="200"/>
              </a:spcAft>
            </a:pPr>
            <a:endParaRPr lang="en-US" dirty="0" smtClean="0"/>
          </a:p>
          <a:p>
            <a:pPr lvl="1"/>
            <a:endParaRPr lang="en-US" dirty="0" smtClean="0"/>
          </a:p>
          <a:p>
            <a:pPr lvl="1"/>
            <a:endParaRPr lang="en-US" dirty="0" smtClean="0"/>
          </a:p>
          <a:p>
            <a:pPr>
              <a:buNone/>
            </a:pPr>
            <a:r>
              <a:rPr lang="en-US" dirty="0" smtClean="0"/>
              <a:t>	</a:t>
            </a:r>
          </a:p>
          <a:p>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93700" y="165100"/>
            <a:ext cx="8229600" cy="635000"/>
          </a:xfrm>
        </p:spPr>
        <p:txBody>
          <a:bodyPr/>
          <a:lstStyle/>
          <a:p>
            <a:pPr algn="ctr"/>
            <a:r>
              <a:rPr lang="en-US" dirty="0" smtClean="0"/>
              <a:t>EHR: The Way Forward?</a:t>
            </a:r>
            <a:endParaRPr lang="en-US" dirty="0"/>
          </a:p>
        </p:txBody>
      </p:sp>
      <p:sp>
        <p:nvSpPr>
          <p:cNvPr id="3" name="Content Placeholder 2"/>
          <p:cNvSpPr>
            <a:spLocks noGrp="1"/>
          </p:cNvSpPr>
          <p:nvPr>
            <p:ph idx="1"/>
          </p:nvPr>
        </p:nvSpPr>
        <p:spPr>
          <a:xfrm>
            <a:off x="368300" y="711200"/>
            <a:ext cx="8128000" cy="4770438"/>
          </a:xfrm>
        </p:spPr>
        <p:txBody>
          <a:bodyPr/>
          <a:lstStyle/>
          <a:p>
            <a:pPr>
              <a:spcAft>
                <a:spcPts val="0"/>
              </a:spcAft>
            </a:pPr>
            <a:r>
              <a:rPr lang="en-US" dirty="0" smtClean="0"/>
              <a:t>VA </a:t>
            </a:r>
            <a:r>
              <a:rPr lang="en-US" dirty="0" err="1" smtClean="0"/>
              <a:t>VistA</a:t>
            </a:r>
            <a:r>
              <a:rPr lang="en-US" dirty="0" smtClean="0"/>
              <a:t> Modernization</a:t>
            </a:r>
          </a:p>
          <a:p>
            <a:pPr lvl="1">
              <a:spcAft>
                <a:spcPts val="0"/>
              </a:spcAft>
            </a:pPr>
            <a:r>
              <a:rPr lang="en-US" sz="1800" dirty="0" smtClean="0"/>
              <a:t>ACT-IAC Vista Modernization</a:t>
            </a:r>
          </a:p>
          <a:p>
            <a:pPr lvl="1">
              <a:spcAft>
                <a:spcPts val="0"/>
              </a:spcAft>
            </a:pPr>
            <a:r>
              <a:rPr lang="en-US" sz="1800" dirty="0" smtClean="0"/>
              <a:t>Carnegie Mellon report recommending Open Source solution for </a:t>
            </a:r>
            <a:r>
              <a:rPr lang="en-US" sz="1800" dirty="0" err="1" smtClean="0"/>
              <a:t>VistA</a:t>
            </a:r>
            <a:endParaRPr lang="en-US" sz="1800" dirty="0" smtClean="0"/>
          </a:p>
          <a:p>
            <a:pPr lvl="1">
              <a:spcAft>
                <a:spcPts val="0"/>
              </a:spcAft>
            </a:pPr>
            <a:r>
              <a:rPr lang="en-US" sz="1800" dirty="0" smtClean="0"/>
              <a:t>Patient Centric approach</a:t>
            </a:r>
          </a:p>
          <a:p>
            <a:pPr>
              <a:spcAft>
                <a:spcPts val="0"/>
              </a:spcAft>
            </a:pPr>
            <a:r>
              <a:rPr lang="en-US" dirty="0" smtClean="0"/>
              <a:t>Clinical Groupware</a:t>
            </a:r>
          </a:p>
          <a:p>
            <a:pPr lvl="1">
              <a:spcAft>
                <a:spcPts val="0"/>
              </a:spcAft>
            </a:pPr>
            <a:r>
              <a:rPr lang="en-US" sz="1800" dirty="0" smtClean="0"/>
              <a:t>ONC commits $60 million to 4 grants to solve EHR problems</a:t>
            </a:r>
          </a:p>
          <a:p>
            <a:pPr lvl="1">
              <a:spcAft>
                <a:spcPts val="0"/>
              </a:spcAft>
            </a:pPr>
            <a:r>
              <a:rPr lang="en-US" sz="1800" dirty="0" smtClean="0"/>
              <a:t>Harvard SMART (Substitutable Medical Applications, Re-useable Technology) $15 million</a:t>
            </a:r>
          </a:p>
          <a:p>
            <a:pPr lvl="2">
              <a:spcAft>
                <a:spcPts val="0"/>
              </a:spcAft>
            </a:pPr>
            <a:r>
              <a:rPr lang="en-US" sz="1600" dirty="0" smtClean="0"/>
              <a:t>“The approach could impact both the EHR industry…..(in) 1-3 years”</a:t>
            </a:r>
            <a:r>
              <a:rPr lang="en-US" sz="1600" baseline="30000" dirty="0" smtClean="0"/>
              <a:t>1</a:t>
            </a:r>
          </a:p>
          <a:p>
            <a:pPr lvl="1">
              <a:spcAft>
                <a:spcPts val="0"/>
              </a:spcAft>
            </a:pPr>
            <a:r>
              <a:rPr lang="en-US" sz="1800" dirty="0" smtClean="0"/>
              <a:t>Clinical Groupware Consortium</a:t>
            </a:r>
          </a:p>
          <a:p>
            <a:pPr>
              <a:spcAft>
                <a:spcPts val="0"/>
              </a:spcAft>
            </a:pPr>
            <a:r>
              <a:rPr lang="en-US" dirty="0" smtClean="0"/>
              <a:t>New Data Delivery Platforms</a:t>
            </a:r>
          </a:p>
          <a:p>
            <a:pPr lvl="1">
              <a:spcAft>
                <a:spcPts val="0"/>
              </a:spcAft>
            </a:pPr>
            <a:r>
              <a:rPr lang="en-US" sz="1800" dirty="0" smtClean="0"/>
              <a:t>iPad Apps, smart phone apps,..</a:t>
            </a:r>
          </a:p>
          <a:p>
            <a:pPr>
              <a:spcAft>
                <a:spcPts val="0"/>
              </a:spcAft>
            </a:pPr>
            <a:r>
              <a:rPr lang="en-US" dirty="0" smtClean="0"/>
              <a:t>Modularization Certification</a:t>
            </a:r>
          </a:p>
          <a:p>
            <a:pPr lvl="1">
              <a:spcAft>
                <a:spcPts val="0"/>
              </a:spcAft>
            </a:pPr>
            <a:r>
              <a:rPr lang="en-US" sz="1800" dirty="0" smtClean="0"/>
              <a:t>HHS Certification process ("meaningful use of certified EHR technology”) for modular apps</a:t>
            </a:r>
          </a:p>
          <a:p>
            <a:pPr lvl="1">
              <a:spcAft>
                <a:spcPts val="0"/>
              </a:spcAft>
            </a:pPr>
            <a:r>
              <a:rPr lang="en-US" sz="1800" dirty="0" smtClean="0"/>
              <a:t>CCHIT certification program for components of </a:t>
            </a:r>
            <a:r>
              <a:rPr lang="en-US" sz="1800" dirty="0" err="1" smtClean="0"/>
              <a:t>EHRs</a:t>
            </a:r>
            <a:endParaRPr lang="en-US" sz="1800" dirty="0" smtClean="0"/>
          </a:p>
          <a:p>
            <a:endParaRPr lang="en-US" dirty="0" smtClean="0"/>
          </a:p>
          <a:p>
            <a:pPr lvl="1"/>
            <a:endParaRPr lang="en-US" dirty="0" smtClean="0"/>
          </a:p>
          <a:p>
            <a:endParaRPr lang="en-US" dirty="0"/>
          </a:p>
        </p:txBody>
      </p:sp>
      <p:sp>
        <p:nvSpPr>
          <p:cNvPr id="5" name="Rectangle 4"/>
          <p:cNvSpPr/>
          <p:nvPr/>
        </p:nvSpPr>
        <p:spPr>
          <a:xfrm>
            <a:off x="233022" y="6095617"/>
            <a:ext cx="8720478" cy="261610"/>
          </a:xfrm>
          <a:prstGeom prst="rect">
            <a:avLst/>
          </a:prstGeom>
        </p:spPr>
        <p:txBody>
          <a:bodyPr wrap="square">
            <a:spAutoFit/>
          </a:bodyPr>
          <a:lstStyle/>
          <a:p>
            <a:r>
              <a:rPr lang="en-US" sz="1100" baseline="30000" dirty="0" smtClean="0"/>
              <a:t>1</a:t>
            </a:r>
            <a:r>
              <a:rPr lang="en-US" sz="1100" dirty="0" smtClean="0"/>
              <a:t>http://www.thehealthcareblog.com/the_health_care_blog/2010/10/update-on-modular-ehr-technology-harvards-smart-research.html</a:t>
            </a:r>
            <a:endParaRPr lang="en-US" sz="11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MedCafe	: Why What We Did Matters!</a:t>
            </a:r>
            <a:endParaRPr lang="en-US" dirty="0"/>
          </a:p>
        </p:txBody>
      </p:sp>
      <p:sp>
        <p:nvSpPr>
          <p:cNvPr id="3" name="Content Placeholder 2"/>
          <p:cNvSpPr>
            <a:spLocks noGrp="1"/>
          </p:cNvSpPr>
          <p:nvPr>
            <p:ph idx="1"/>
          </p:nvPr>
        </p:nvSpPr>
        <p:spPr>
          <a:xfrm>
            <a:off x="368300" y="914400"/>
            <a:ext cx="8128000" cy="4808538"/>
          </a:xfrm>
        </p:spPr>
        <p:txBody>
          <a:bodyPr/>
          <a:lstStyle/>
          <a:p>
            <a:pPr>
              <a:spcAft>
                <a:spcPts val="200"/>
              </a:spcAft>
            </a:pPr>
            <a:r>
              <a:rPr lang="en-US" dirty="0" smtClean="0"/>
              <a:t>Truly Modular EHR</a:t>
            </a:r>
          </a:p>
          <a:p>
            <a:pPr lvl="1">
              <a:spcAft>
                <a:spcPts val="200"/>
              </a:spcAft>
            </a:pPr>
            <a:r>
              <a:rPr lang="en-US" dirty="0" smtClean="0"/>
              <a:t>Incorporating idea of “Substitutability”, allowing for Best of Breed</a:t>
            </a:r>
          </a:p>
          <a:p>
            <a:pPr lvl="1">
              <a:spcAft>
                <a:spcPts val="200"/>
              </a:spcAft>
            </a:pPr>
            <a:r>
              <a:rPr lang="en-US" dirty="0" smtClean="0"/>
              <a:t>Leading edge prototype for Healthcare</a:t>
            </a:r>
          </a:p>
          <a:p>
            <a:pPr lvl="2">
              <a:spcAft>
                <a:spcPts val="200"/>
              </a:spcAft>
            </a:pPr>
            <a:r>
              <a:rPr lang="en-US" dirty="0" smtClean="0"/>
              <a:t>Architecture arrived at with MITRE expertise / knowledge before rest of Healthcare </a:t>
            </a:r>
          </a:p>
          <a:p>
            <a:pPr lvl="2">
              <a:spcAft>
                <a:spcPts val="200"/>
              </a:spcAft>
            </a:pPr>
            <a:r>
              <a:rPr lang="en-US" dirty="0" smtClean="0"/>
              <a:t>At the forefront of Healthcare IT </a:t>
            </a:r>
          </a:p>
          <a:p>
            <a:pPr lvl="2">
              <a:spcAft>
                <a:spcPts val="200"/>
              </a:spcAft>
            </a:pPr>
            <a:r>
              <a:rPr lang="en-US" dirty="0" smtClean="0"/>
              <a:t>Ahead of any current implementation using this approach</a:t>
            </a:r>
          </a:p>
          <a:p>
            <a:pPr lvl="3">
              <a:spcAft>
                <a:spcPts val="200"/>
              </a:spcAft>
            </a:pPr>
            <a:r>
              <a:rPr lang="en-US" dirty="0" smtClean="0"/>
              <a:t>Our budget: ~ 400k, SMART budget: 15 million</a:t>
            </a:r>
          </a:p>
          <a:p>
            <a:pPr>
              <a:spcAft>
                <a:spcPts val="200"/>
              </a:spcAft>
            </a:pPr>
            <a:r>
              <a:rPr lang="en-US" dirty="0" smtClean="0"/>
              <a:t>Scalable architecture</a:t>
            </a:r>
          </a:p>
          <a:p>
            <a:pPr>
              <a:spcAft>
                <a:spcPts val="200"/>
              </a:spcAft>
            </a:pPr>
            <a:r>
              <a:rPr lang="en-US" dirty="0" smtClean="0"/>
              <a:t>Prototype that shows viability of approach</a:t>
            </a:r>
          </a:p>
          <a:p>
            <a:pPr>
              <a:spcAft>
                <a:spcPts val="200"/>
              </a:spcAft>
            </a:pPr>
            <a:r>
              <a:rPr lang="en-US" dirty="0" smtClean="0"/>
              <a:t>iPad interaction via “Gestures”</a:t>
            </a:r>
          </a:p>
          <a:p>
            <a:pPr>
              <a:spcAft>
                <a:spcPts val="200"/>
              </a:spcAft>
            </a:pPr>
            <a:r>
              <a:rPr lang="en-US" dirty="0" smtClean="0"/>
              <a:t>Interfaces with </a:t>
            </a:r>
            <a:r>
              <a:rPr lang="en-US" dirty="0" err="1" smtClean="0"/>
              <a:t>OpenVista</a:t>
            </a:r>
            <a:endParaRPr lang="en-US" dirty="0" smtClean="0"/>
          </a:p>
          <a:p>
            <a:pPr lvl="1">
              <a:spcAft>
                <a:spcPts val="200"/>
              </a:spcAft>
            </a:pPr>
            <a:r>
              <a:rPr lang="en-US" dirty="0" smtClean="0"/>
              <a:t>As close to current VA repository as possible</a:t>
            </a:r>
          </a:p>
          <a:p>
            <a:pPr>
              <a:spcAft>
                <a:spcPts val="200"/>
              </a:spcAft>
            </a:pPr>
            <a:r>
              <a:rPr lang="en-US" dirty="0" smtClean="0"/>
              <a:t>Open source, business friendly license</a:t>
            </a:r>
          </a:p>
          <a:p>
            <a:pPr lvl="1">
              <a:spcAft>
                <a:spcPts val="200"/>
              </a:spcAft>
            </a:pPr>
            <a:r>
              <a:rPr lang="en-US" dirty="0" smtClean="0"/>
              <a:t>Any vendor or organization can take code base and adapt/ enhance</a:t>
            </a:r>
          </a:p>
          <a:p>
            <a:endParaRPr lang="en-US" dirty="0" smtClean="0"/>
          </a:p>
          <a:p>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Delivery Platforms</a:t>
            </a:r>
            <a:endParaRPr lang="en-US" dirty="0"/>
          </a:p>
        </p:txBody>
      </p:sp>
      <p:pic>
        <p:nvPicPr>
          <p:cNvPr id="4" name="Content Placeholder 3" descr="iPadMedCafe.jpg"/>
          <p:cNvPicPr>
            <a:picLocks noGrp="1" noChangeAspect="1"/>
          </p:cNvPicPr>
          <p:nvPr>
            <p:ph idx="1"/>
          </p:nvPr>
        </p:nvPicPr>
        <p:blipFill>
          <a:blip r:embed="rId3" cstate="print"/>
          <a:srcRect l="-6326" r="-6326"/>
          <a:stretch>
            <a:fillRect/>
          </a:stretch>
        </p:blip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medCafe</a:t>
            </a:r>
            <a:r>
              <a:rPr lang="en-US" dirty="0" smtClean="0"/>
              <a:t> Approach</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Build a prototype to explore these issues</a:t>
            </a:r>
          </a:p>
          <a:p>
            <a:pPr lvl="1"/>
            <a:r>
              <a:rPr lang="en-US" dirty="0" smtClean="0"/>
              <a:t>Web based (fully web 2.0)</a:t>
            </a:r>
          </a:p>
          <a:p>
            <a:pPr lvl="1"/>
            <a:r>
              <a:rPr lang="en-US" dirty="0" smtClean="0"/>
              <a:t>Extensible architecture</a:t>
            </a:r>
          </a:p>
          <a:p>
            <a:pPr lvl="1"/>
            <a:r>
              <a:rPr lang="en-US" dirty="0" smtClean="0"/>
              <a:t>Composable Design principles</a:t>
            </a:r>
          </a:p>
          <a:p>
            <a:pPr lvl="1"/>
            <a:r>
              <a:rPr lang="en-US" dirty="0" smtClean="0"/>
              <a:t>Allow for Best of Breed</a:t>
            </a:r>
          </a:p>
          <a:p>
            <a:r>
              <a:rPr lang="en-US" dirty="0" smtClean="0"/>
              <a:t>Collaborate with SMEs (Dr. Donohue)</a:t>
            </a:r>
          </a:p>
          <a:p>
            <a:pPr lvl="1"/>
            <a:r>
              <a:rPr lang="en-US" dirty="0" smtClean="0">
                <a:hlinkClick r:id="rId3" action="ppaction://hlinksldjump"/>
              </a:rPr>
              <a:t>SME Wish List</a:t>
            </a:r>
            <a:endParaRPr lang="en-US" dirty="0" smtClean="0"/>
          </a:p>
          <a:p>
            <a:pPr lvl="1">
              <a:buNone/>
            </a:pPr>
            <a:endParaRPr lang="en-US" dirty="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err="1" smtClean="0"/>
              <a:t>medCafe</a:t>
            </a:r>
            <a:r>
              <a:rPr lang="en-US" dirty="0" smtClean="0"/>
              <a:t> is internally funded research project at MITRE</a:t>
            </a:r>
          </a:p>
          <a:p>
            <a:pPr lvl="1"/>
            <a:r>
              <a:rPr lang="en-US" dirty="0" smtClean="0"/>
              <a:t>Part of MITRE’s</a:t>
            </a:r>
            <a:r>
              <a:rPr lang="en-US" dirty="0" smtClean="0">
                <a:solidFill>
                  <a:srgbClr val="FF0000"/>
                </a:solidFill>
              </a:rPr>
              <a:t> </a:t>
            </a:r>
            <a:r>
              <a:rPr lang="en-US" dirty="0" smtClean="0"/>
              <a:t>Healthcare portfolio</a:t>
            </a:r>
          </a:p>
          <a:p>
            <a:pPr lvl="1"/>
            <a:r>
              <a:rPr lang="en-US" dirty="0" smtClean="0"/>
              <a:t>Small 1.5 year effort </a:t>
            </a:r>
          </a:p>
          <a:p>
            <a:r>
              <a:rPr lang="en-US" dirty="0" smtClean="0"/>
              <a:t>Due to limited funding and time, medCafe is a tightly scoped project</a:t>
            </a:r>
          </a:p>
          <a:p>
            <a:pPr marL="849313" lvl="1" indent="-457200"/>
            <a:r>
              <a:rPr lang="en-US" dirty="0" smtClean="0"/>
              <a:t>Prototype applying a modular system design to the healthcare domain.  Specifically, examine:</a:t>
            </a:r>
          </a:p>
          <a:p>
            <a:pPr marL="1131888" lvl="2" indent="-457200"/>
            <a:r>
              <a:rPr lang="en-US" dirty="0" smtClean="0"/>
              <a:t>Feasibility of composable approach</a:t>
            </a:r>
          </a:p>
          <a:p>
            <a:pPr marL="1131888" lvl="2" indent="-457200"/>
            <a:r>
              <a:rPr lang="en-US" dirty="0" smtClean="0"/>
              <a:t>Engineering issues encountered</a:t>
            </a:r>
          </a:p>
          <a:p>
            <a:pPr marL="1131888" lvl="2" indent="-457200"/>
            <a:r>
              <a:rPr lang="en-US" dirty="0" smtClean="0"/>
              <a:t>Potential future issues</a:t>
            </a:r>
          </a:p>
          <a:p>
            <a:pPr marL="849313" lvl="1" indent="-457200"/>
            <a:r>
              <a:rPr lang="en-US" dirty="0" smtClean="0"/>
              <a:t>As a result, many components typically present in production level systems were considered out of scope</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Composable Design Principles</a:t>
            </a:r>
            <a:endParaRPr lang="en-US" dirty="0"/>
          </a:p>
        </p:txBody>
      </p:sp>
      <p:sp>
        <p:nvSpPr>
          <p:cNvPr id="3" name="Content Placeholder 2"/>
          <p:cNvSpPr>
            <a:spLocks noGrp="1"/>
          </p:cNvSpPr>
          <p:nvPr>
            <p:ph idx="1"/>
          </p:nvPr>
        </p:nvSpPr>
        <p:spPr>
          <a:xfrm>
            <a:off x="461977" y="1048772"/>
            <a:ext cx="8128000" cy="4951978"/>
          </a:xfrm>
        </p:spPr>
        <p:txBody>
          <a:bodyPr/>
          <a:lstStyle/>
          <a:p>
            <a:r>
              <a:rPr lang="en-US" dirty="0" smtClean="0"/>
              <a:t>Allow for a composable interface, giving users maximum flexibility to configure the interface to their needs </a:t>
            </a:r>
          </a:p>
          <a:p>
            <a:r>
              <a:rPr lang="en-US" dirty="0" smtClean="0"/>
              <a:t>Create a framework in which to run standalone components </a:t>
            </a:r>
          </a:p>
          <a:p>
            <a:r>
              <a:rPr lang="en-US" dirty="0" smtClean="0"/>
              <a:t>Create an example set of standalone components that demonstrate what is necessary to build a complete patient record using the framework</a:t>
            </a:r>
          </a:p>
          <a:p>
            <a:r>
              <a:rPr lang="en-US" dirty="0" smtClean="0"/>
              <a:t>Use an accepted data standard for all component communication</a:t>
            </a:r>
            <a:br>
              <a:rPr lang="en-US" dirty="0" smtClean="0"/>
            </a:br>
            <a:endParaRPr lang="en-US" dirty="0" smtClean="0"/>
          </a:p>
        </p:txBody>
      </p:sp>
      <p:sp>
        <p:nvSpPr>
          <p:cNvPr id="4" name="Rectangle 3"/>
          <p:cNvSpPr/>
          <p:nvPr/>
        </p:nvSpPr>
        <p:spPr>
          <a:xfrm>
            <a:off x="5998823" y="6044816"/>
            <a:ext cx="3075511" cy="307777"/>
          </a:xfrm>
          <a:prstGeom prst="rect">
            <a:avLst/>
          </a:prstGeom>
        </p:spPr>
        <p:txBody>
          <a:bodyPr wrap="none">
            <a:spAutoFit/>
          </a:bodyPr>
          <a:lstStyle/>
          <a:p>
            <a:r>
              <a:rPr lang="en-US" baseline="30000" dirty="0" smtClean="0"/>
              <a:t>1</a:t>
            </a:r>
            <a:r>
              <a:rPr lang="en-US" dirty="0" smtClean="0"/>
              <a:t>Composable Capability on Demand</a:t>
            </a:r>
            <a:endParaRPr lang="en-US"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Small Pieces (Components)</a:t>
            </a:r>
            <a:endParaRPr lang="en-US" dirty="0"/>
          </a:p>
        </p:txBody>
      </p:sp>
      <p:sp>
        <p:nvSpPr>
          <p:cNvPr id="3" name="Content Placeholder 2"/>
          <p:cNvSpPr>
            <a:spLocks noGrp="1"/>
          </p:cNvSpPr>
          <p:nvPr>
            <p:ph idx="1"/>
          </p:nvPr>
        </p:nvSpPr>
        <p:spPr>
          <a:xfrm>
            <a:off x="203200" y="1947862"/>
            <a:ext cx="8128000" cy="4643438"/>
          </a:xfrm>
        </p:spPr>
        <p:txBody>
          <a:bodyPr/>
          <a:lstStyle/>
          <a:p>
            <a:r>
              <a:rPr lang="en-US" dirty="0" smtClean="0"/>
              <a:t>Independent framework and many small, independent pieces</a:t>
            </a:r>
          </a:p>
          <a:p>
            <a:r>
              <a:rPr lang="en-US" dirty="0" smtClean="0"/>
              <a:t>Allows use of “Best of Breed” components</a:t>
            </a:r>
          </a:p>
          <a:p>
            <a:pPr lvl="1"/>
            <a:r>
              <a:rPr lang="en-US" dirty="0" smtClean="0"/>
              <a:t>Prevents vendor lock-in</a:t>
            </a:r>
          </a:p>
          <a:p>
            <a:pPr lvl="1"/>
            <a:r>
              <a:rPr lang="en-US" dirty="0" smtClean="0"/>
              <a:t>Can replace part of the UI if it is insufficient or a better one appears</a:t>
            </a:r>
          </a:p>
          <a:p>
            <a:pPr lvl="1"/>
            <a:r>
              <a:rPr lang="en-US" dirty="0" smtClean="0"/>
              <a:t>Can replace (substitute) components when better ones become available</a:t>
            </a:r>
          </a:p>
          <a:p>
            <a:r>
              <a:rPr lang="en-US" dirty="0" smtClean="0"/>
              <a:t>Easy to specialize</a:t>
            </a:r>
          </a:p>
          <a:p>
            <a:pPr lvl="1"/>
            <a:r>
              <a:rPr lang="en-US" dirty="0" smtClean="0"/>
              <a:t>Purchase only what you need to cater to specialty</a:t>
            </a:r>
          </a:p>
          <a:p>
            <a:r>
              <a:rPr lang="en-US" dirty="0" smtClean="0"/>
              <a:t>Smooth transition</a:t>
            </a:r>
          </a:p>
          <a:p>
            <a:pPr lvl="1"/>
            <a:r>
              <a:rPr lang="en-US" dirty="0" smtClean="0"/>
              <a:t>Can start small and add capability over time</a:t>
            </a:r>
            <a:endParaRPr lang="en-US" dirty="0"/>
          </a:p>
        </p:txBody>
      </p:sp>
      <p:pic>
        <p:nvPicPr>
          <p:cNvPr id="4" name="Picture 3" descr="legos.jpg"/>
          <p:cNvPicPr>
            <a:picLocks noChangeAspect="1"/>
          </p:cNvPicPr>
          <p:nvPr/>
        </p:nvPicPr>
        <p:blipFill>
          <a:blip r:embed="rId3" cstate="print"/>
          <a:stretch>
            <a:fillRect/>
          </a:stretch>
        </p:blipFill>
        <p:spPr>
          <a:xfrm>
            <a:off x="3644900" y="939800"/>
            <a:ext cx="952500" cy="9525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FY09-Innovation Exchange Template">
  <a:themeElements>
    <a:clrScheme name="">
      <a:dk1>
        <a:srgbClr val="000000"/>
      </a:dk1>
      <a:lt1>
        <a:srgbClr val="FFFFFF"/>
      </a:lt1>
      <a:dk2>
        <a:srgbClr val="003399"/>
      </a:dk2>
      <a:lt2>
        <a:srgbClr val="808080"/>
      </a:lt2>
      <a:accent1>
        <a:srgbClr val="FFCC99"/>
      </a:accent1>
      <a:accent2>
        <a:srgbClr val="FF9999"/>
      </a:accent2>
      <a:accent3>
        <a:srgbClr val="FFFFFF"/>
      </a:accent3>
      <a:accent4>
        <a:srgbClr val="000000"/>
      </a:accent4>
      <a:accent5>
        <a:srgbClr val="FFE2CA"/>
      </a:accent5>
      <a:accent6>
        <a:srgbClr val="E78A8A"/>
      </a:accent6>
      <a:hlink>
        <a:srgbClr val="0000FF"/>
      </a:hlink>
      <a:folHlink>
        <a:srgbClr val="990099"/>
      </a:folHlink>
    </a:clrScheme>
    <a:fontScheme name="mitrebriefing">
      <a:majorFont>
        <a:latin typeface="Times New Roman"/>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mitrebriefing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itrebriefing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itrebriefing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itrebriefing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itrebriefi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itrebriefi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itrebriefi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mitrebriefing 8">
        <a:dk1>
          <a:srgbClr val="000000"/>
        </a:dk1>
        <a:lt1>
          <a:srgbClr val="FFFFFF"/>
        </a:lt1>
        <a:dk2>
          <a:srgbClr val="000000"/>
        </a:dk2>
        <a:lt2>
          <a:srgbClr val="808080"/>
        </a:lt2>
        <a:accent1>
          <a:srgbClr val="FFFFCC"/>
        </a:accent1>
        <a:accent2>
          <a:srgbClr val="99CCFF"/>
        </a:accent2>
        <a:accent3>
          <a:srgbClr val="FFFFFF"/>
        </a:accent3>
        <a:accent4>
          <a:srgbClr val="000000"/>
        </a:accent4>
        <a:accent5>
          <a:srgbClr val="FFFFE2"/>
        </a:accent5>
        <a:accent6>
          <a:srgbClr val="8AB9E7"/>
        </a:accent6>
        <a:hlink>
          <a:srgbClr val="CCCCFF"/>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713DD9711544946841A23B89141255B" ma:contentTypeVersion="1" ma:contentTypeDescription="Create a new document." ma:contentTypeScope="" ma:versionID="f67bcd009e5e5a4952761f738fc132fb">
  <xsd:schema xmlns:xsd="http://www.w3.org/2001/XMLSchema" xmlns:p="http://schemas.microsoft.com/office/2006/metadata/properties" targetNamespace="http://schemas.microsoft.com/office/2006/metadata/properties" ma:root="true" ma:fieldsID="9ee5d9bea7252240efa7c092798c568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6DC28D5D-BF16-4573-BE6D-5232C71F8979}">
  <ds:schemaRefs>
    <ds:schemaRef ds:uri="http://schemas.microsoft.com/sharepoint/v3/contenttype/forms"/>
  </ds:schemaRefs>
</ds:datastoreItem>
</file>

<file path=customXml/itemProps2.xml><?xml version="1.0" encoding="utf-8"?>
<ds:datastoreItem xmlns:ds="http://schemas.openxmlformats.org/officeDocument/2006/customXml" ds:itemID="{4D5A3B63-6DF8-4BC7-826C-7378027341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333286BB-0BF7-46A9-B697-41382FE97F59}">
  <ds:schemaRef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FY09-Innovation Exchange Template</Template>
  <TotalTime>32952</TotalTime>
  <Words>5581</Words>
  <Application>Microsoft Macintosh PowerPoint</Application>
  <PresentationFormat>On-screen Show (4:3)</PresentationFormat>
  <Paragraphs>852</Paragraphs>
  <Slides>56</Slides>
  <Notes>36</Notes>
  <HiddenSlides>0</HiddenSlides>
  <MMClips>0</MMClips>
  <ScaleCrop>false</ScaleCrop>
  <HeadingPairs>
    <vt:vector size="4" baseType="variant">
      <vt:variant>
        <vt:lpstr>Design Template</vt:lpstr>
      </vt:variant>
      <vt:variant>
        <vt:i4>1</vt:i4>
      </vt:variant>
      <vt:variant>
        <vt:lpstr>Slide Titles</vt:lpstr>
      </vt:variant>
      <vt:variant>
        <vt:i4>56</vt:i4>
      </vt:variant>
    </vt:vector>
  </HeadingPairs>
  <TitlesOfParts>
    <vt:vector size="57" baseType="lpstr">
      <vt:lpstr>FY09-Innovation Exchange Template</vt:lpstr>
      <vt:lpstr>medCafe </vt:lpstr>
      <vt:lpstr>Outline</vt:lpstr>
      <vt:lpstr>medCafe Goal</vt:lpstr>
      <vt:lpstr>VA: The Current Workflow</vt:lpstr>
      <vt:lpstr>medCafe Technical Objectives</vt:lpstr>
      <vt:lpstr>medCafe Approach</vt:lpstr>
      <vt:lpstr>Scope  </vt:lpstr>
      <vt:lpstr>Composable Design Principles</vt:lpstr>
      <vt:lpstr>Small Pieces (Components)</vt:lpstr>
      <vt:lpstr>User Defined Interface</vt:lpstr>
      <vt:lpstr>Consistent Access to Data</vt:lpstr>
      <vt:lpstr>medCafe Interface</vt:lpstr>
      <vt:lpstr>medCafe Architecture</vt:lpstr>
      <vt:lpstr>Adding A New Capability </vt:lpstr>
      <vt:lpstr>Demo</vt:lpstr>
      <vt:lpstr>What We Learned</vt:lpstr>
      <vt:lpstr>Use Modular Methodology in System Design</vt:lpstr>
      <vt:lpstr>Building a Pluggable Architecture is Key</vt:lpstr>
      <vt:lpstr>Determining a Good Loose Coupler is Key</vt:lpstr>
      <vt:lpstr>Important Points To Consider</vt:lpstr>
      <vt:lpstr>Important Points To Consider (cont)</vt:lpstr>
      <vt:lpstr>So It’s A Type of Portal? Right?</vt:lpstr>
      <vt:lpstr>Scaling to Production</vt:lpstr>
      <vt:lpstr>medCafe: Scaling to Production</vt:lpstr>
      <vt:lpstr>All Systems: Scaling to Production</vt:lpstr>
      <vt:lpstr>Further Functionality</vt:lpstr>
      <vt:lpstr>What medCafe Has Shown Developer Perspective  </vt:lpstr>
      <vt:lpstr>What medCafe Has Shown User Perspective  </vt:lpstr>
      <vt:lpstr> What medCafe Has Shown Administrator’s Perspective  </vt:lpstr>
      <vt:lpstr>MedCafe : Industry Feedback</vt:lpstr>
      <vt:lpstr>medCafe Impacts</vt:lpstr>
      <vt:lpstr>Backup Slides</vt:lpstr>
      <vt:lpstr>MedCafe People</vt:lpstr>
      <vt:lpstr>MedCafe : Why Did We Do It?</vt:lpstr>
      <vt:lpstr>Converting Data to GUI</vt:lpstr>
      <vt:lpstr>Adding a New  Component </vt:lpstr>
      <vt:lpstr>Customizing Components</vt:lpstr>
      <vt:lpstr>MedCafe : Scaling to Production        Security</vt:lpstr>
      <vt:lpstr>MedCafe - Scaling to Production      User Interface</vt:lpstr>
      <vt:lpstr>MedCafe Scaling to Production  Data Standards</vt:lpstr>
      <vt:lpstr>Scaling to Production  Governance</vt:lpstr>
      <vt:lpstr>Scaling to Production Discoverability</vt:lpstr>
      <vt:lpstr>Scaling to Production     Testing</vt:lpstr>
      <vt:lpstr>Scaling to Production Service Access</vt:lpstr>
      <vt:lpstr> Scaling to Production Business Analytics</vt:lpstr>
      <vt:lpstr>medCafe &amp; Patient Consent</vt:lpstr>
      <vt:lpstr>MedCafe Caching Architecture </vt:lpstr>
      <vt:lpstr>Possible Additional Components</vt:lpstr>
      <vt:lpstr>Collaborations </vt:lpstr>
      <vt:lpstr>SME Background</vt:lpstr>
      <vt:lpstr>MedCafe Components</vt:lpstr>
      <vt:lpstr>MedCafe Future Plans </vt:lpstr>
      <vt:lpstr>SME Wish List for Functionality   </vt:lpstr>
      <vt:lpstr>EHR: The Way Forward?</vt:lpstr>
      <vt:lpstr>MedCafe : Why What We Did Matters!</vt:lpstr>
      <vt:lpstr>New Delivery Platforms</vt:lpstr>
    </vt:vector>
  </TitlesOfParts>
  <Company>The MITRE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Medical Record Composition</dc:title>
  <dc:creator>Gail Hamilton</dc:creator>
  <cp:lastModifiedBy>Gail Hamilton</cp:lastModifiedBy>
  <cp:revision>1108</cp:revision>
  <cp:lastPrinted>2009-05-27T19:58:48Z</cp:lastPrinted>
  <dcterms:created xsi:type="dcterms:W3CDTF">2011-01-20T20:28:43Z</dcterms:created>
  <dcterms:modified xsi:type="dcterms:W3CDTF">2011-01-20T22:33:03Z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0x010100B713DD9711544946841A23B89141255B</vt:lpwstr>
  </property>
  <property fmtid="{D5CDD505-2E9C-101B-9397-08002B2CF9AE}" pid="4" name="MITRE Sensitivity">
    <vt:lpwstr>Internal MITRE Information</vt:lpwstr>
  </property>
  <property fmtid="{D5CDD505-2E9C-101B-9397-08002B2CF9AE}" pid="5" name="Release Statement">
    <vt:lpwstr>For Internal MITRE Use</vt:lpwstr>
  </property>
</Properties>
</file>